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57" r:id="rId6"/>
    <p:sldId id="263" r:id="rId7"/>
    <p:sldId id="262" r:id="rId8"/>
    <p:sldId id="258" r:id="rId9"/>
    <p:sldId id="264" r:id="rId10"/>
    <p:sldId id="267" r:id="rId11"/>
    <p:sldId id="268" r:id="rId12"/>
    <p:sldId id="269" r:id="rId13"/>
    <p:sldId id="270" r:id="rId14"/>
    <p:sldId id="271" r:id="rId15"/>
    <p:sldId id="272" r:id="rId16"/>
    <p:sldId id="273" r:id="rId17"/>
    <p:sldId id="274" r:id="rId18"/>
    <p:sldId id="266" r:id="rId19"/>
    <p:sldId id="282" r:id="rId20"/>
    <p:sldId id="281" r:id="rId21"/>
    <p:sldId id="278" r:id="rId22"/>
    <p:sldId id="275" r:id="rId23"/>
    <p:sldId id="279"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4" d="100"/>
          <a:sy n="84" d="100"/>
        </p:scale>
        <p:origin x="8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2DBE6-C5B7-40A1-934F-BC5C0A4814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1E259E-937E-4E5D-9D0E-A33D1132F0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A872A2-CCA1-4C22-8FE6-1AC58A3B74E8}"/>
              </a:ext>
            </a:extLst>
          </p:cNvPr>
          <p:cNvSpPr>
            <a:spLocks noGrp="1"/>
          </p:cNvSpPr>
          <p:nvPr>
            <p:ph type="dt" sz="half" idx="10"/>
          </p:nvPr>
        </p:nvSpPr>
        <p:spPr/>
        <p:txBody>
          <a:bodyPr/>
          <a:lstStyle/>
          <a:p>
            <a:fld id="{580DA24C-6BCA-4D6A-96C5-3C1E16544733}" type="datetimeFigureOut">
              <a:rPr lang="en-US" smtClean="0"/>
              <a:t>8/27/2020</a:t>
            </a:fld>
            <a:endParaRPr lang="en-US" dirty="0"/>
          </a:p>
        </p:txBody>
      </p:sp>
      <p:sp>
        <p:nvSpPr>
          <p:cNvPr id="5" name="Footer Placeholder 4">
            <a:extLst>
              <a:ext uri="{FF2B5EF4-FFF2-40B4-BE49-F238E27FC236}">
                <a16:creationId xmlns:a16="http://schemas.microsoft.com/office/drawing/2014/main" id="{BD0D0AB8-AAAE-4B86-976B-33583290F1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BC710B-26C2-43D5-8B00-860C95FD637D}"/>
              </a:ext>
            </a:extLst>
          </p:cNvPr>
          <p:cNvSpPr>
            <a:spLocks noGrp="1"/>
          </p:cNvSpPr>
          <p:nvPr>
            <p:ph type="sldNum" sz="quarter" idx="12"/>
          </p:nvPr>
        </p:nvSpPr>
        <p:spPr/>
        <p:txBody>
          <a:bodyPr/>
          <a:lstStyle/>
          <a:p>
            <a:fld id="{122BCE88-5092-4117-8322-AEF2E30154E1}" type="slidenum">
              <a:rPr lang="en-US" smtClean="0"/>
              <a:t>‹#›</a:t>
            </a:fld>
            <a:endParaRPr lang="en-US" dirty="0"/>
          </a:p>
        </p:txBody>
      </p:sp>
    </p:spTree>
    <p:extLst>
      <p:ext uri="{BB962C8B-B14F-4D97-AF65-F5344CB8AC3E}">
        <p14:creationId xmlns:p14="http://schemas.microsoft.com/office/powerpoint/2010/main" val="1359890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FC52A-EC2E-46EA-84CB-56A11F60F5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464044-4FAE-46CF-BDE7-67D53F167B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2E01F5-8AB8-4DD0-9791-E8F46214DBB9}"/>
              </a:ext>
            </a:extLst>
          </p:cNvPr>
          <p:cNvSpPr>
            <a:spLocks noGrp="1"/>
          </p:cNvSpPr>
          <p:nvPr>
            <p:ph type="dt" sz="half" idx="10"/>
          </p:nvPr>
        </p:nvSpPr>
        <p:spPr/>
        <p:txBody>
          <a:bodyPr/>
          <a:lstStyle/>
          <a:p>
            <a:fld id="{580DA24C-6BCA-4D6A-96C5-3C1E16544733}" type="datetimeFigureOut">
              <a:rPr lang="en-US" smtClean="0"/>
              <a:t>8/27/2020</a:t>
            </a:fld>
            <a:endParaRPr lang="en-US" dirty="0"/>
          </a:p>
        </p:txBody>
      </p:sp>
      <p:sp>
        <p:nvSpPr>
          <p:cNvPr id="5" name="Footer Placeholder 4">
            <a:extLst>
              <a:ext uri="{FF2B5EF4-FFF2-40B4-BE49-F238E27FC236}">
                <a16:creationId xmlns:a16="http://schemas.microsoft.com/office/drawing/2014/main" id="{0EADAC06-D503-408F-9307-52CE987B57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6F2DD5-9A51-42A7-B2A4-28F090491867}"/>
              </a:ext>
            </a:extLst>
          </p:cNvPr>
          <p:cNvSpPr>
            <a:spLocks noGrp="1"/>
          </p:cNvSpPr>
          <p:nvPr>
            <p:ph type="sldNum" sz="quarter" idx="12"/>
          </p:nvPr>
        </p:nvSpPr>
        <p:spPr/>
        <p:txBody>
          <a:bodyPr/>
          <a:lstStyle/>
          <a:p>
            <a:fld id="{122BCE88-5092-4117-8322-AEF2E30154E1}" type="slidenum">
              <a:rPr lang="en-US" smtClean="0"/>
              <a:t>‹#›</a:t>
            </a:fld>
            <a:endParaRPr lang="en-US" dirty="0"/>
          </a:p>
        </p:txBody>
      </p:sp>
    </p:spTree>
    <p:extLst>
      <p:ext uri="{BB962C8B-B14F-4D97-AF65-F5344CB8AC3E}">
        <p14:creationId xmlns:p14="http://schemas.microsoft.com/office/powerpoint/2010/main" val="876001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8A2337-5C09-4DF2-A4B5-6D1199E9DB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60F464-7CB8-41EC-B4BA-5F0A6981BE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2272EB-B60D-4E22-BB7D-53E5CF028181}"/>
              </a:ext>
            </a:extLst>
          </p:cNvPr>
          <p:cNvSpPr>
            <a:spLocks noGrp="1"/>
          </p:cNvSpPr>
          <p:nvPr>
            <p:ph type="dt" sz="half" idx="10"/>
          </p:nvPr>
        </p:nvSpPr>
        <p:spPr/>
        <p:txBody>
          <a:bodyPr/>
          <a:lstStyle/>
          <a:p>
            <a:fld id="{580DA24C-6BCA-4D6A-96C5-3C1E16544733}" type="datetimeFigureOut">
              <a:rPr lang="en-US" smtClean="0"/>
              <a:t>8/27/2020</a:t>
            </a:fld>
            <a:endParaRPr lang="en-US" dirty="0"/>
          </a:p>
        </p:txBody>
      </p:sp>
      <p:sp>
        <p:nvSpPr>
          <p:cNvPr id="5" name="Footer Placeholder 4">
            <a:extLst>
              <a:ext uri="{FF2B5EF4-FFF2-40B4-BE49-F238E27FC236}">
                <a16:creationId xmlns:a16="http://schemas.microsoft.com/office/drawing/2014/main" id="{A51EE199-E79B-4536-AF55-13F008C095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8470FF-9F9F-445F-91A7-0B9086198FAA}"/>
              </a:ext>
            </a:extLst>
          </p:cNvPr>
          <p:cNvSpPr>
            <a:spLocks noGrp="1"/>
          </p:cNvSpPr>
          <p:nvPr>
            <p:ph type="sldNum" sz="quarter" idx="12"/>
          </p:nvPr>
        </p:nvSpPr>
        <p:spPr/>
        <p:txBody>
          <a:bodyPr/>
          <a:lstStyle/>
          <a:p>
            <a:fld id="{122BCE88-5092-4117-8322-AEF2E30154E1}" type="slidenum">
              <a:rPr lang="en-US" smtClean="0"/>
              <a:t>‹#›</a:t>
            </a:fld>
            <a:endParaRPr lang="en-US" dirty="0"/>
          </a:p>
        </p:txBody>
      </p:sp>
    </p:spTree>
    <p:extLst>
      <p:ext uri="{BB962C8B-B14F-4D97-AF65-F5344CB8AC3E}">
        <p14:creationId xmlns:p14="http://schemas.microsoft.com/office/powerpoint/2010/main" val="73801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612FE-DA9F-455F-B422-B049691DF7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24FDC1-127E-4789-94CC-44302732B7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A694BB-72ED-47F1-8F7F-BB7048681370}"/>
              </a:ext>
            </a:extLst>
          </p:cNvPr>
          <p:cNvSpPr>
            <a:spLocks noGrp="1"/>
          </p:cNvSpPr>
          <p:nvPr>
            <p:ph type="dt" sz="half" idx="10"/>
          </p:nvPr>
        </p:nvSpPr>
        <p:spPr/>
        <p:txBody>
          <a:bodyPr/>
          <a:lstStyle/>
          <a:p>
            <a:fld id="{580DA24C-6BCA-4D6A-96C5-3C1E16544733}" type="datetimeFigureOut">
              <a:rPr lang="en-US" smtClean="0"/>
              <a:t>8/27/2020</a:t>
            </a:fld>
            <a:endParaRPr lang="en-US" dirty="0"/>
          </a:p>
        </p:txBody>
      </p:sp>
      <p:sp>
        <p:nvSpPr>
          <p:cNvPr id="5" name="Footer Placeholder 4">
            <a:extLst>
              <a:ext uri="{FF2B5EF4-FFF2-40B4-BE49-F238E27FC236}">
                <a16:creationId xmlns:a16="http://schemas.microsoft.com/office/drawing/2014/main" id="{9A3135F3-7035-46B6-8117-EDF12BF771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ED6271-6129-4AA3-8499-6FC50967FC91}"/>
              </a:ext>
            </a:extLst>
          </p:cNvPr>
          <p:cNvSpPr>
            <a:spLocks noGrp="1"/>
          </p:cNvSpPr>
          <p:nvPr>
            <p:ph type="sldNum" sz="quarter" idx="12"/>
          </p:nvPr>
        </p:nvSpPr>
        <p:spPr/>
        <p:txBody>
          <a:bodyPr/>
          <a:lstStyle/>
          <a:p>
            <a:fld id="{122BCE88-5092-4117-8322-AEF2E30154E1}" type="slidenum">
              <a:rPr lang="en-US" smtClean="0"/>
              <a:t>‹#›</a:t>
            </a:fld>
            <a:endParaRPr lang="en-US" dirty="0"/>
          </a:p>
        </p:txBody>
      </p:sp>
    </p:spTree>
    <p:extLst>
      <p:ext uri="{BB962C8B-B14F-4D97-AF65-F5344CB8AC3E}">
        <p14:creationId xmlns:p14="http://schemas.microsoft.com/office/powerpoint/2010/main" val="1487519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C0C28-A5FC-4F8A-B904-A4499FCB41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B16DBE-C1B4-4660-86FC-B3233AFE10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995744-037F-4DEA-9FAA-E7460603847E}"/>
              </a:ext>
            </a:extLst>
          </p:cNvPr>
          <p:cNvSpPr>
            <a:spLocks noGrp="1"/>
          </p:cNvSpPr>
          <p:nvPr>
            <p:ph type="dt" sz="half" idx="10"/>
          </p:nvPr>
        </p:nvSpPr>
        <p:spPr/>
        <p:txBody>
          <a:bodyPr/>
          <a:lstStyle/>
          <a:p>
            <a:fld id="{580DA24C-6BCA-4D6A-96C5-3C1E16544733}" type="datetimeFigureOut">
              <a:rPr lang="en-US" smtClean="0"/>
              <a:t>8/27/2020</a:t>
            </a:fld>
            <a:endParaRPr lang="en-US" dirty="0"/>
          </a:p>
        </p:txBody>
      </p:sp>
      <p:sp>
        <p:nvSpPr>
          <p:cNvPr id="5" name="Footer Placeholder 4">
            <a:extLst>
              <a:ext uri="{FF2B5EF4-FFF2-40B4-BE49-F238E27FC236}">
                <a16:creationId xmlns:a16="http://schemas.microsoft.com/office/drawing/2014/main" id="{08730579-2128-46F5-AA69-5BE9639D32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5F8E53-29CF-474F-A416-3FB052E9B2A0}"/>
              </a:ext>
            </a:extLst>
          </p:cNvPr>
          <p:cNvSpPr>
            <a:spLocks noGrp="1"/>
          </p:cNvSpPr>
          <p:nvPr>
            <p:ph type="sldNum" sz="quarter" idx="12"/>
          </p:nvPr>
        </p:nvSpPr>
        <p:spPr/>
        <p:txBody>
          <a:bodyPr/>
          <a:lstStyle/>
          <a:p>
            <a:fld id="{122BCE88-5092-4117-8322-AEF2E30154E1}" type="slidenum">
              <a:rPr lang="en-US" smtClean="0"/>
              <a:t>‹#›</a:t>
            </a:fld>
            <a:endParaRPr lang="en-US" dirty="0"/>
          </a:p>
        </p:txBody>
      </p:sp>
    </p:spTree>
    <p:extLst>
      <p:ext uri="{BB962C8B-B14F-4D97-AF65-F5344CB8AC3E}">
        <p14:creationId xmlns:p14="http://schemas.microsoft.com/office/powerpoint/2010/main" val="418905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B510B-BC6F-4BEE-99A1-93EFB7B9B7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869510-0160-4A7D-8FE0-948630821C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C17985-BAAD-4319-8F0F-8FC3E34345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2B4439-DA70-48D9-9F38-7432C6E07EB2}"/>
              </a:ext>
            </a:extLst>
          </p:cNvPr>
          <p:cNvSpPr>
            <a:spLocks noGrp="1"/>
          </p:cNvSpPr>
          <p:nvPr>
            <p:ph type="dt" sz="half" idx="10"/>
          </p:nvPr>
        </p:nvSpPr>
        <p:spPr/>
        <p:txBody>
          <a:bodyPr/>
          <a:lstStyle/>
          <a:p>
            <a:fld id="{580DA24C-6BCA-4D6A-96C5-3C1E16544733}" type="datetimeFigureOut">
              <a:rPr lang="en-US" smtClean="0"/>
              <a:t>8/27/2020</a:t>
            </a:fld>
            <a:endParaRPr lang="en-US" dirty="0"/>
          </a:p>
        </p:txBody>
      </p:sp>
      <p:sp>
        <p:nvSpPr>
          <p:cNvPr id="6" name="Footer Placeholder 5">
            <a:extLst>
              <a:ext uri="{FF2B5EF4-FFF2-40B4-BE49-F238E27FC236}">
                <a16:creationId xmlns:a16="http://schemas.microsoft.com/office/drawing/2014/main" id="{563C5114-C5F5-45DE-9D4F-31A2E016925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24EF39-4284-4D37-9DA0-419DC99FFA72}"/>
              </a:ext>
            </a:extLst>
          </p:cNvPr>
          <p:cNvSpPr>
            <a:spLocks noGrp="1"/>
          </p:cNvSpPr>
          <p:nvPr>
            <p:ph type="sldNum" sz="quarter" idx="12"/>
          </p:nvPr>
        </p:nvSpPr>
        <p:spPr/>
        <p:txBody>
          <a:bodyPr/>
          <a:lstStyle/>
          <a:p>
            <a:fld id="{122BCE88-5092-4117-8322-AEF2E30154E1}" type="slidenum">
              <a:rPr lang="en-US" smtClean="0"/>
              <a:t>‹#›</a:t>
            </a:fld>
            <a:endParaRPr lang="en-US" dirty="0"/>
          </a:p>
        </p:txBody>
      </p:sp>
    </p:spTree>
    <p:extLst>
      <p:ext uri="{BB962C8B-B14F-4D97-AF65-F5344CB8AC3E}">
        <p14:creationId xmlns:p14="http://schemas.microsoft.com/office/powerpoint/2010/main" val="2631350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B18EA-AA72-450A-9EAC-96220E490D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8572E3-8DF8-49A1-A0EE-AC3E6C179E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7E6007-DC13-4E2A-A3E5-131570BF09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DA6E61-DA0C-49D7-AC7D-035A5D33F9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72C122-8472-4478-8D5B-8C00F03984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922E89-0D3C-464B-89E8-E01D1547CC53}"/>
              </a:ext>
            </a:extLst>
          </p:cNvPr>
          <p:cNvSpPr>
            <a:spLocks noGrp="1"/>
          </p:cNvSpPr>
          <p:nvPr>
            <p:ph type="dt" sz="half" idx="10"/>
          </p:nvPr>
        </p:nvSpPr>
        <p:spPr/>
        <p:txBody>
          <a:bodyPr/>
          <a:lstStyle/>
          <a:p>
            <a:fld id="{580DA24C-6BCA-4D6A-96C5-3C1E16544733}" type="datetimeFigureOut">
              <a:rPr lang="en-US" smtClean="0"/>
              <a:t>8/27/2020</a:t>
            </a:fld>
            <a:endParaRPr lang="en-US" dirty="0"/>
          </a:p>
        </p:txBody>
      </p:sp>
      <p:sp>
        <p:nvSpPr>
          <p:cNvPr id="8" name="Footer Placeholder 7">
            <a:extLst>
              <a:ext uri="{FF2B5EF4-FFF2-40B4-BE49-F238E27FC236}">
                <a16:creationId xmlns:a16="http://schemas.microsoft.com/office/drawing/2014/main" id="{563A616C-C310-4CD3-8610-BCDBA8965FB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431EE78-12B1-43C5-976A-90269BE9D932}"/>
              </a:ext>
            </a:extLst>
          </p:cNvPr>
          <p:cNvSpPr>
            <a:spLocks noGrp="1"/>
          </p:cNvSpPr>
          <p:nvPr>
            <p:ph type="sldNum" sz="quarter" idx="12"/>
          </p:nvPr>
        </p:nvSpPr>
        <p:spPr/>
        <p:txBody>
          <a:bodyPr/>
          <a:lstStyle/>
          <a:p>
            <a:fld id="{122BCE88-5092-4117-8322-AEF2E30154E1}" type="slidenum">
              <a:rPr lang="en-US" smtClean="0"/>
              <a:t>‹#›</a:t>
            </a:fld>
            <a:endParaRPr lang="en-US" dirty="0"/>
          </a:p>
        </p:txBody>
      </p:sp>
    </p:spTree>
    <p:extLst>
      <p:ext uri="{BB962C8B-B14F-4D97-AF65-F5344CB8AC3E}">
        <p14:creationId xmlns:p14="http://schemas.microsoft.com/office/powerpoint/2010/main" val="3704784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A7B64-B185-46ED-ABEE-B03CBD998F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AA7C92-4297-4C57-B983-20C45D8B298D}"/>
              </a:ext>
            </a:extLst>
          </p:cNvPr>
          <p:cNvSpPr>
            <a:spLocks noGrp="1"/>
          </p:cNvSpPr>
          <p:nvPr>
            <p:ph type="dt" sz="half" idx="10"/>
          </p:nvPr>
        </p:nvSpPr>
        <p:spPr/>
        <p:txBody>
          <a:bodyPr/>
          <a:lstStyle/>
          <a:p>
            <a:fld id="{580DA24C-6BCA-4D6A-96C5-3C1E16544733}" type="datetimeFigureOut">
              <a:rPr lang="en-US" smtClean="0"/>
              <a:t>8/27/2020</a:t>
            </a:fld>
            <a:endParaRPr lang="en-US" dirty="0"/>
          </a:p>
        </p:txBody>
      </p:sp>
      <p:sp>
        <p:nvSpPr>
          <p:cNvPr id="4" name="Footer Placeholder 3">
            <a:extLst>
              <a:ext uri="{FF2B5EF4-FFF2-40B4-BE49-F238E27FC236}">
                <a16:creationId xmlns:a16="http://schemas.microsoft.com/office/drawing/2014/main" id="{3011F1F1-E884-4759-8E90-520661B6098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786C551-8C32-4DFF-85C9-3AA7EDC3EDF0}"/>
              </a:ext>
            </a:extLst>
          </p:cNvPr>
          <p:cNvSpPr>
            <a:spLocks noGrp="1"/>
          </p:cNvSpPr>
          <p:nvPr>
            <p:ph type="sldNum" sz="quarter" idx="12"/>
          </p:nvPr>
        </p:nvSpPr>
        <p:spPr/>
        <p:txBody>
          <a:bodyPr/>
          <a:lstStyle/>
          <a:p>
            <a:fld id="{122BCE88-5092-4117-8322-AEF2E30154E1}" type="slidenum">
              <a:rPr lang="en-US" smtClean="0"/>
              <a:t>‹#›</a:t>
            </a:fld>
            <a:endParaRPr lang="en-US" dirty="0"/>
          </a:p>
        </p:txBody>
      </p:sp>
    </p:spTree>
    <p:extLst>
      <p:ext uri="{BB962C8B-B14F-4D97-AF65-F5344CB8AC3E}">
        <p14:creationId xmlns:p14="http://schemas.microsoft.com/office/powerpoint/2010/main" val="2682742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ADC4BD-1431-41C0-B01B-6F8872C9D66B}"/>
              </a:ext>
            </a:extLst>
          </p:cNvPr>
          <p:cNvSpPr>
            <a:spLocks noGrp="1"/>
          </p:cNvSpPr>
          <p:nvPr>
            <p:ph type="dt" sz="half" idx="10"/>
          </p:nvPr>
        </p:nvSpPr>
        <p:spPr/>
        <p:txBody>
          <a:bodyPr/>
          <a:lstStyle/>
          <a:p>
            <a:fld id="{580DA24C-6BCA-4D6A-96C5-3C1E16544733}" type="datetimeFigureOut">
              <a:rPr lang="en-US" smtClean="0"/>
              <a:t>8/27/2020</a:t>
            </a:fld>
            <a:endParaRPr lang="en-US" dirty="0"/>
          </a:p>
        </p:txBody>
      </p:sp>
      <p:sp>
        <p:nvSpPr>
          <p:cNvPr id="3" name="Footer Placeholder 2">
            <a:extLst>
              <a:ext uri="{FF2B5EF4-FFF2-40B4-BE49-F238E27FC236}">
                <a16:creationId xmlns:a16="http://schemas.microsoft.com/office/drawing/2014/main" id="{8E808CCB-1DB4-4013-82F7-B5D5329D405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A938CF1-5888-4D41-9F42-B5AAD846090B}"/>
              </a:ext>
            </a:extLst>
          </p:cNvPr>
          <p:cNvSpPr>
            <a:spLocks noGrp="1"/>
          </p:cNvSpPr>
          <p:nvPr>
            <p:ph type="sldNum" sz="quarter" idx="12"/>
          </p:nvPr>
        </p:nvSpPr>
        <p:spPr/>
        <p:txBody>
          <a:bodyPr/>
          <a:lstStyle/>
          <a:p>
            <a:fld id="{122BCE88-5092-4117-8322-AEF2E30154E1}" type="slidenum">
              <a:rPr lang="en-US" smtClean="0"/>
              <a:t>‹#›</a:t>
            </a:fld>
            <a:endParaRPr lang="en-US" dirty="0"/>
          </a:p>
        </p:txBody>
      </p:sp>
    </p:spTree>
    <p:extLst>
      <p:ext uri="{BB962C8B-B14F-4D97-AF65-F5344CB8AC3E}">
        <p14:creationId xmlns:p14="http://schemas.microsoft.com/office/powerpoint/2010/main" val="2481180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4ADFB-98E9-4A4A-96D8-842327DEC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BA17ED-B695-4743-BBAA-DE513C2F90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FDE0B6-B2CD-4242-874E-81CDC96E1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2ED011-B867-4293-9C86-98DBAA7199A8}"/>
              </a:ext>
            </a:extLst>
          </p:cNvPr>
          <p:cNvSpPr>
            <a:spLocks noGrp="1"/>
          </p:cNvSpPr>
          <p:nvPr>
            <p:ph type="dt" sz="half" idx="10"/>
          </p:nvPr>
        </p:nvSpPr>
        <p:spPr/>
        <p:txBody>
          <a:bodyPr/>
          <a:lstStyle/>
          <a:p>
            <a:fld id="{580DA24C-6BCA-4D6A-96C5-3C1E16544733}" type="datetimeFigureOut">
              <a:rPr lang="en-US" smtClean="0"/>
              <a:t>8/27/2020</a:t>
            </a:fld>
            <a:endParaRPr lang="en-US" dirty="0"/>
          </a:p>
        </p:txBody>
      </p:sp>
      <p:sp>
        <p:nvSpPr>
          <p:cNvPr id="6" name="Footer Placeholder 5">
            <a:extLst>
              <a:ext uri="{FF2B5EF4-FFF2-40B4-BE49-F238E27FC236}">
                <a16:creationId xmlns:a16="http://schemas.microsoft.com/office/drawing/2014/main" id="{32A08655-2BDE-4F10-B00F-4A7DEA6016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21830CB-C569-40D2-B0A1-87CF05EE988F}"/>
              </a:ext>
            </a:extLst>
          </p:cNvPr>
          <p:cNvSpPr>
            <a:spLocks noGrp="1"/>
          </p:cNvSpPr>
          <p:nvPr>
            <p:ph type="sldNum" sz="quarter" idx="12"/>
          </p:nvPr>
        </p:nvSpPr>
        <p:spPr/>
        <p:txBody>
          <a:bodyPr/>
          <a:lstStyle/>
          <a:p>
            <a:fld id="{122BCE88-5092-4117-8322-AEF2E30154E1}" type="slidenum">
              <a:rPr lang="en-US" smtClean="0"/>
              <a:t>‹#›</a:t>
            </a:fld>
            <a:endParaRPr lang="en-US" dirty="0"/>
          </a:p>
        </p:txBody>
      </p:sp>
    </p:spTree>
    <p:extLst>
      <p:ext uri="{BB962C8B-B14F-4D97-AF65-F5344CB8AC3E}">
        <p14:creationId xmlns:p14="http://schemas.microsoft.com/office/powerpoint/2010/main" val="1732572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A6B4D-606B-4B17-A57A-F2775DA2EA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BC2064-A6EA-4600-A95D-00C1C60735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5F43F1C-26BD-4FCC-89EF-ED89B31C0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595832-11B8-4D6A-A19E-2FF6E2BDFBEA}"/>
              </a:ext>
            </a:extLst>
          </p:cNvPr>
          <p:cNvSpPr>
            <a:spLocks noGrp="1"/>
          </p:cNvSpPr>
          <p:nvPr>
            <p:ph type="dt" sz="half" idx="10"/>
          </p:nvPr>
        </p:nvSpPr>
        <p:spPr/>
        <p:txBody>
          <a:bodyPr/>
          <a:lstStyle/>
          <a:p>
            <a:fld id="{580DA24C-6BCA-4D6A-96C5-3C1E16544733}" type="datetimeFigureOut">
              <a:rPr lang="en-US" smtClean="0"/>
              <a:t>8/27/2020</a:t>
            </a:fld>
            <a:endParaRPr lang="en-US" dirty="0"/>
          </a:p>
        </p:txBody>
      </p:sp>
      <p:sp>
        <p:nvSpPr>
          <p:cNvPr id="6" name="Footer Placeholder 5">
            <a:extLst>
              <a:ext uri="{FF2B5EF4-FFF2-40B4-BE49-F238E27FC236}">
                <a16:creationId xmlns:a16="http://schemas.microsoft.com/office/drawing/2014/main" id="{1A97D02B-8A63-4DEC-90A6-05488AAE47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6D81D28-B57A-4B47-94CC-CD891141E23A}"/>
              </a:ext>
            </a:extLst>
          </p:cNvPr>
          <p:cNvSpPr>
            <a:spLocks noGrp="1"/>
          </p:cNvSpPr>
          <p:nvPr>
            <p:ph type="sldNum" sz="quarter" idx="12"/>
          </p:nvPr>
        </p:nvSpPr>
        <p:spPr/>
        <p:txBody>
          <a:bodyPr/>
          <a:lstStyle/>
          <a:p>
            <a:fld id="{122BCE88-5092-4117-8322-AEF2E30154E1}" type="slidenum">
              <a:rPr lang="en-US" smtClean="0"/>
              <a:t>‹#›</a:t>
            </a:fld>
            <a:endParaRPr lang="en-US" dirty="0"/>
          </a:p>
        </p:txBody>
      </p:sp>
    </p:spTree>
    <p:extLst>
      <p:ext uri="{BB962C8B-B14F-4D97-AF65-F5344CB8AC3E}">
        <p14:creationId xmlns:p14="http://schemas.microsoft.com/office/powerpoint/2010/main" val="4268938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F5E7D3-2CB2-4FAE-9DC0-D85F00306B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BD9199-4F2D-4FB3-8388-7865DECE43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F9FCF5-0F81-4D09-A7FA-350F9908B8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0DA24C-6BCA-4D6A-96C5-3C1E16544733}" type="datetimeFigureOut">
              <a:rPr lang="en-US" smtClean="0"/>
              <a:t>8/27/2020</a:t>
            </a:fld>
            <a:endParaRPr lang="en-US" dirty="0"/>
          </a:p>
        </p:txBody>
      </p:sp>
      <p:sp>
        <p:nvSpPr>
          <p:cNvPr id="5" name="Footer Placeholder 4">
            <a:extLst>
              <a:ext uri="{FF2B5EF4-FFF2-40B4-BE49-F238E27FC236}">
                <a16:creationId xmlns:a16="http://schemas.microsoft.com/office/drawing/2014/main" id="{2D839729-27F2-4741-BA37-B01F39DE45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40566DF-08D0-4EEA-A86A-F08343558D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2BCE88-5092-4117-8322-AEF2E30154E1}" type="slidenum">
              <a:rPr lang="en-US" smtClean="0"/>
              <a:t>‹#›</a:t>
            </a:fld>
            <a:endParaRPr lang="en-US" dirty="0"/>
          </a:p>
        </p:txBody>
      </p:sp>
    </p:spTree>
    <p:extLst>
      <p:ext uri="{BB962C8B-B14F-4D97-AF65-F5344CB8AC3E}">
        <p14:creationId xmlns:p14="http://schemas.microsoft.com/office/powerpoint/2010/main" val="4012527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mailto:deacons@christcovenant.cc" TargetMode="External"/><Relationship Id="rId2" Type="http://schemas.openxmlformats.org/officeDocument/2006/relationships/hyperlink" Target="mailto:mpinstl@hot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BEEEA-A09B-4079-A8E0-30DA09CA2A01}"/>
              </a:ext>
            </a:extLst>
          </p:cNvPr>
          <p:cNvSpPr>
            <a:spLocks noGrp="1"/>
          </p:cNvSpPr>
          <p:nvPr>
            <p:ph type="ctrTitle"/>
          </p:nvPr>
        </p:nvSpPr>
        <p:spPr/>
        <p:txBody>
          <a:bodyPr/>
          <a:lstStyle/>
          <a:p>
            <a:r>
              <a:rPr lang="en-US" b="1" dirty="0"/>
              <a:t>Christ Covenant Church Mercy Minute</a:t>
            </a:r>
          </a:p>
        </p:txBody>
      </p:sp>
      <p:sp>
        <p:nvSpPr>
          <p:cNvPr id="3" name="Subtitle 2">
            <a:extLst>
              <a:ext uri="{FF2B5EF4-FFF2-40B4-BE49-F238E27FC236}">
                <a16:creationId xmlns:a16="http://schemas.microsoft.com/office/drawing/2014/main" id="{A76507D8-662E-41C3-8160-6C2544A8002D}"/>
              </a:ext>
            </a:extLst>
          </p:cNvPr>
          <p:cNvSpPr>
            <a:spLocks noGrp="1"/>
          </p:cNvSpPr>
          <p:nvPr>
            <p:ph type="subTitle" idx="1"/>
          </p:nvPr>
        </p:nvSpPr>
        <p:spPr>
          <a:xfrm>
            <a:off x="1524000" y="4023360"/>
            <a:ext cx="9144000" cy="1234440"/>
          </a:xfrm>
        </p:spPr>
        <p:txBody>
          <a:bodyPr/>
          <a:lstStyle/>
          <a:p>
            <a:pPr algn="l"/>
            <a:r>
              <a:rPr lang="en-US" b="0" i="0" dirty="0">
                <a:solidFill>
                  <a:srgbClr val="000000"/>
                </a:solidFill>
                <a:effectLst/>
                <a:latin typeface="Brandon"/>
              </a:rPr>
              <a:t>Deuteronomy 15:11</a:t>
            </a:r>
            <a:r>
              <a:rPr lang="en-US" b="0" i="0" dirty="0">
                <a:solidFill>
                  <a:srgbClr val="000000"/>
                </a:solidFill>
                <a:effectLst/>
                <a:latin typeface="Charter"/>
              </a:rPr>
              <a:t>"For there will never cease to be poor in the land. Therefore I command you, 'You shall open wide your hand to your brother, to the needy and to the poor, in your land.'</a:t>
            </a:r>
          </a:p>
          <a:p>
            <a:endParaRPr lang="en-US" dirty="0"/>
          </a:p>
        </p:txBody>
      </p:sp>
    </p:spTree>
    <p:extLst>
      <p:ext uri="{BB962C8B-B14F-4D97-AF65-F5344CB8AC3E}">
        <p14:creationId xmlns:p14="http://schemas.microsoft.com/office/powerpoint/2010/main" val="3576217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91C19-2185-4E1B-B9B8-E77AD2ECD6F4}"/>
              </a:ext>
            </a:extLst>
          </p:cNvPr>
          <p:cNvSpPr>
            <a:spLocks noGrp="1"/>
          </p:cNvSpPr>
          <p:nvPr>
            <p:ph type="title"/>
          </p:nvPr>
        </p:nvSpPr>
        <p:spPr/>
        <p:txBody>
          <a:bodyPr/>
          <a:lstStyle/>
          <a:p>
            <a:pPr algn="ctr"/>
            <a:r>
              <a:rPr lang="en-US" b="1" dirty="0"/>
              <a:t>How Mercy is Distributed</a:t>
            </a:r>
          </a:p>
        </p:txBody>
      </p:sp>
      <p:sp>
        <p:nvSpPr>
          <p:cNvPr id="3" name="Content Placeholder 2">
            <a:extLst>
              <a:ext uri="{FF2B5EF4-FFF2-40B4-BE49-F238E27FC236}">
                <a16:creationId xmlns:a16="http://schemas.microsoft.com/office/drawing/2014/main" id="{711F3F62-3B5E-49AF-95B9-A9D1E0D36522}"/>
              </a:ext>
            </a:extLst>
          </p:cNvPr>
          <p:cNvSpPr>
            <a:spLocks noGrp="1"/>
          </p:cNvSpPr>
          <p:nvPr>
            <p:ph idx="1"/>
          </p:nvPr>
        </p:nvSpPr>
        <p:spPr/>
        <p:txBody>
          <a:bodyPr>
            <a:normAutofit fontScale="92500" lnSpcReduction="10000"/>
          </a:bodyPr>
          <a:lstStyle/>
          <a:p>
            <a:r>
              <a:rPr lang="en-US" sz="3600" dirty="0"/>
              <a:t>Our congregation</a:t>
            </a:r>
          </a:p>
          <a:p>
            <a:pPr lvl="1">
              <a:buFont typeface="Courier New" panose="02070309020205020404" pitchFamily="49" charset="0"/>
              <a:buChar char="o"/>
            </a:pPr>
            <a:r>
              <a:rPr lang="en-US" sz="2800" dirty="0"/>
              <a:t> </a:t>
            </a:r>
            <a:r>
              <a:rPr lang="en-US" sz="3000" dirty="0"/>
              <a:t>Financial</a:t>
            </a:r>
            <a:r>
              <a:rPr lang="en-US" sz="2800" dirty="0"/>
              <a:t> support – as needed basis</a:t>
            </a:r>
          </a:p>
          <a:p>
            <a:pPr lvl="1">
              <a:buFont typeface="Courier New" panose="02070309020205020404" pitchFamily="49" charset="0"/>
              <a:buChar char="o"/>
            </a:pPr>
            <a:r>
              <a:rPr lang="en-US" sz="2800" dirty="0"/>
              <a:t> Included in a</a:t>
            </a:r>
            <a:r>
              <a:rPr lang="en-US" sz="3000" dirty="0"/>
              <a:t>nnual</a:t>
            </a:r>
            <a:r>
              <a:rPr lang="en-US" sz="2800" dirty="0"/>
              <a:t> mercy projects – as needed basis</a:t>
            </a:r>
          </a:p>
          <a:p>
            <a:r>
              <a:rPr lang="en-US" sz="3600" dirty="0"/>
              <a:t>Sister churches</a:t>
            </a:r>
          </a:p>
          <a:p>
            <a:pPr lvl="1">
              <a:buFont typeface="Courier New" panose="02070309020205020404" pitchFamily="49" charset="0"/>
              <a:buChar char="o"/>
            </a:pPr>
            <a:r>
              <a:rPr lang="en-US" sz="2800" dirty="0"/>
              <a:t> 4 </a:t>
            </a:r>
            <a:r>
              <a:rPr lang="en-US" sz="3000" dirty="0"/>
              <a:t>annual</a:t>
            </a:r>
            <a:r>
              <a:rPr lang="en-US" sz="2800" dirty="0"/>
              <a:t> mercy projects</a:t>
            </a:r>
          </a:p>
          <a:p>
            <a:pPr lvl="2">
              <a:buFont typeface="Wingdings" panose="05000000000000000000" pitchFamily="2" charset="2"/>
              <a:buChar char="§"/>
            </a:pPr>
            <a:r>
              <a:rPr lang="en-US" sz="2800" dirty="0"/>
              <a:t>Easter – 2 bags of groceries, gift cards – 150 families</a:t>
            </a:r>
          </a:p>
          <a:p>
            <a:pPr lvl="2">
              <a:buFont typeface="Wingdings" panose="05000000000000000000" pitchFamily="2" charset="2"/>
              <a:buChar char="§"/>
            </a:pPr>
            <a:r>
              <a:rPr lang="en-US" sz="2800" dirty="0"/>
              <a:t>Back to school – back pack loaded with school supplies, gift cards – 150 families –Replaced by Compassion During </a:t>
            </a:r>
            <a:r>
              <a:rPr lang="en-US" sz="2800" dirty="0" err="1"/>
              <a:t>Covid</a:t>
            </a:r>
            <a:r>
              <a:rPr lang="en-US" sz="2800" dirty="0"/>
              <a:t> in 2020</a:t>
            </a:r>
          </a:p>
          <a:p>
            <a:pPr lvl="2">
              <a:buFont typeface="Wingdings" panose="05000000000000000000" pitchFamily="2" charset="2"/>
              <a:buChar char="§"/>
            </a:pPr>
            <a:r>
              <a:rPr lang="en-US" sz="2800" dirty="0"/>
              <a:t>Thanksgiving - 2 bags of groceries, gift cards – 150 families</a:t>
            </a:r>
          </a:p>
          <a:p>
            <a:pPr lvl="2">
              <a:buFont typeface="Wingdings" panose="05000000000000000000" pitchFamily="2" charset="2"/>
              <a:buChar char="§"/>
            </a:pPr>
            <a:r>
              <a:rPr lang="en-US" sz="2800" dirty="0"/>
              <a:t>Christmas – Little angels – gift for 150 – 175 children</a:t>
            </a:r>
          </a:p>
        </p:txBody>
      </p:sp>
    </p:spTree>
    <p:extLst>
      <p:ext uri="{BB962C8B-B14F-4D97-AF65-F5344CB8AC3E}">
        <p14:creationId xmlns:p14="http://schemas.microsoft.com/office/powerpoint/2010/main" val="1061636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0BE91-FD9C-42FD-B5C8-68415F4783D4}"/>
              </a:ext>
            </a:extLst>
          </p:cNvPr>
          <p:cNvSpPr>
            <a:spLocks noGrp="1"/>
          </p:cNvSpPr>
          <p:nvPr>
            <p:ph type="title"/>
          </p:nvPr>
        </p:nvSpPr>
        <p:spPr/>
        <p:txBody>
          <a:bodyPr/>
          <a:lstStyle/>
          <a:p>
            <a:pPr algn="ctr"/>
            <a:r>
              <a:rPr lang="en-US" b="1" dirty="0"/>
              <a:t>How Mercy is Distributed cont.</a:t>
            </a:r>
            <a:endParaRPr lang="en-US" dirty="0"/>
          </a:p>
        </p:txBody>
      </p:sp>
      <p:sp>
        <p:nvSpPr>
          <p:cNvPr id="3" name="Content Placeholder 2">
            <a:extLst>
              <a:ext uri="{FF2B5EF4-FFF2-40B4-BE49-F238E27FC236}">
                <a16:creationId xmlns:a16="http://schemas.microsoft.com/office/drawing/2014/main" id="{20EDD7BE-9AD8-4EA8-8BBA-1254FDFD2586}"/>
              </a:ext>
            </a:extLst>
          </p:cNvPr>
          <p:cNvSpPr>
            <a:spLocks noGrp="1"/>
          </p:cNvSpPr>
          <p:nvPr>
            <p:ph idx="1"/>
          </p:nvPr>
        </p:nvSpPr>
        <p:spPr/>
        <p:txBody>
          <a:bodyPr>
            <a:normAutofit/>
          </a:bodyPr>
          <a:lstStyle/>
          <a:p>
            <a:pPr lvl="1">
              <a:buFont typeface="Courier New" panose="02070309020205020404" pitchFamily="49" charset="0"/>
              <a:buChar char="o"/>
            </a:pPr>
            <a:r>
              <a:rPr lang="en-US" sz="3200" dirty="0"/>
              <a:t> Sister churches also receive</a:t>
            </a:r>
            <a:endParaRPr lang="en-US" sz="2800" dirty="0"/>
          </a:p>
          <a:p>
            <a:pPr lvl="2">
              <a:buFont typeface="Courier New" panose="02070309020205020404" pitchFamily="49" charset="0"/>
              <a:buChar char="o"/>
            </a:pPr>
            <a:r>
              <a:rPr lang="en-US" sz="2800" dirty="0"/>
              <a:t> All proceeds from Martha Ministry</a:t>
            </a:r>
          </a:p>
          <a:p>
            <a:pPr lvl="2">
              <a:buFont typeface="Courier New" panose="02070309020205020404" pitchFamily="49" charset="0"/>
              <a:buChar char="o"/>
            </a:pPr>
            <a:r>
              <a:rPr lang="en-US" sz="2800" dirty="0"/>
              <a:t> Additional financial support from General Mercy when available</a:t>
            </a:r>
          </a:p>
          <a:p>
            <a:r>
              <a:rPr lang="en-US" sz="3300" dirty="0"/>
              <a:t>Local Community</a:t>
            </a:r>
          </a:p>
          <a:p>
            <a:pPr lvl="1">
              <a:buFont typeface="Courier New" panose="02070309020205020404" pitchFamily="49" charset="0"/>
              <a:buChar char="o"/>
            </a:pPr>
            <a:r>
              <a:rPr lang="en-US" sz="2900" dirty="0"/>
              <a:t> Hope Centers – included in 4 annual projects</a:t>
            </a:r>
          </a:p>
          <a:p>
            <a:pPr lvl="1">
              <a:buFont typeface="Courier New" panose="02070309020205020404" pitchFamily="49" charset="0"/>
              <a:buChar char="o"/>
            </a:pPr>
            <a:r>
              <a:rPr lang="en-US" sz="2900" dirty="0"/>
              <a:t> Walk-ins – Case by case basis</a:t>
            </a:r>
          </a:p>
          <a:p>
            <a:pPr lvl="1">
              <a:buFont typeface="Courier New" panose="02070309020205020404" pitchFamily="49" charset="0"/>
              <a:buChar char="o"/>
            </a:pPr>
            <a:r>
              <a:rPr lang="en-US" sz="2900" dirty="0"/>
              <a:t> Outreach/friends/neighbors – typically included in annual projects</a:t>
            </a:r>
          </a:p>
          <a:p>
            <a:pPr lvl="1">
              <a:buFont typeface="Courier New" panose="02070309020205020404" pitchFamily="49" charset="0"/>
              <a:buChar char="o"/>
            </a:pPr>
            <a:endParaRPr lang="en-US" sz="3200" dirty="0"/>
          </a:p>
        </p:txBody>
      </p:sp>
    </p:spTree>
    <p:extLst>
      <p:ext uri="{BB962C8B-B14F-4D97-AF65-F5344CB8AC3E}">
        <p14:creationId xmlns:p14="http://schemas.microsoft.com/office/powerpoint/2010/main" val="1289384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A52C2-3519-4A54-B990-688285B0B604}"/>
              </a:ext>
            </a:extLst>
          </p:cNvPr>
          <p:cNvSpPr>
            <a:spLocks noGrp="1"/>
          </p:cNvSpPr>
          <p:nvPr>
            <p:ph type="title"/>
          </p:nvPr>
        </p:nvSpPr>
        <p:spPr/>
        <p:txBody>
          <a:bodyPr/>
          <a:lstStyle/>
          <a:p>
            <a:pPr algn="ctr"/>
            <a:r>
              <a:rPr lang="en-US" b="1" dirty="0"/>
              <a:t>How Mercy is Distributed cont.</a:t>
            </a:r>
            <a:endParaRPr lang="en-US" dirty="0"/>
          </a:p>
        </p:txBody>
      </p:sp>
      <p:sp>
        <p:nvSpPr>
          <p:cNvPr id="3" name="Content Placeholder 2">
            <a:extLst>
              <a:ext uri="{FF2B5EF4-FFF2-40B4-BE49-F238E27FC236}">
                <a16:creationId xmlns:a16="http://schemas.microsoft.com/office/drawing/2014/main" id="{F35E9068-BE15-4338-9690-90BB6847052A}"/>
              </a:ext>
            </a:extLst>
          </p:cNvPr>
          <p:cNvSpPr>
            <a:spLocks noGrp="1"/>
          </p:cNvSpPr>
          <p:nvPr>
            <p:ph idx="1"/>
          </p:nvPr>
        </p:nvSpPr>
        <p:spPr/>
        <p:txBody>
          <a:bodyPr/>
          <a:lstStyle/>
          <a:p>
            <a:r>
              <a:rPr lang="en-US" sz="3600" dirty="0"/>
              <a:t>Disaster relief organizations</a:t>
            </a:r>
          </a:p>
          <a:p>
            <a:pPr lvl="1">
              <a:buFont typeface="Courier New" panose="02070309020205020404" pitchFamily="49" charset="0"/>
              <a:buChar char="o"/>
            </a:pPr>
            <a:r>
              <a:rPr lang="en-US" sz="3200" dirty="0"/>
              <a:t>MNA</a:t>
            </a:r>
          </a:p>
          <a:p>
            <a:pPr lvl="2">
              <a:buFont typeface="Wingdings" panose="05000000000000000000" pitchFamily="2" charset="2"/>
              <a:buChar char="§"/>
            </a:pPr>
            <a:r>
              <a:rPr lang="en-US" sz="2800" dirty="0"/>
              <a:t>Occasional financial support when funds available</a:t>
            </a:r>
          </a:p>
          <a:p>
            <a:pPr lvl="2">
              <a:buFont typeface="Wingdings" panose="05000000000000000000" pitchFamily="2" charset="2"/>
              <a:buChar char="§"/>
            </a:pPr>
            <a:r>
              <a:rPr lang="en-US" sz="2800" dirty="0"/>
              <a:t>Supplies</a:t>
            </a:r>
          </a:p>
          <a:p>
            <a:pPr lvl="3"/>
            <a:r>
              <a:rPr lang="en-US" sz="2400" dirty="0"/>
              <a:t>Water damage cleanup supplies</a:t>
            </a:r>
          </a:p>
          <a:p>
            <a:pPr lvl="3"/>
            <a:r>
              <a:rPr lang="en-US" sz="2400" dirty="0"/>
              <a:t>Toiletries</a:t>
            </a:r>
          </a:p>
          <a:p>
            <a:pPr lvl="3"/>
            <a:r>
              <a:rPr lang="en-US" sz="2400" dirty="0"/>
              <a:t>Diapers</a:t>
            </a:r>
          </a:p>
          <a:p>
            <a:pPr lvl="3"/>
            <a:r>
              <a:rPr lang="en-US" sz="2400" dirty="0"/>
              <a:t>Etc.</a:t>
            </a:r>
          </a:p>
        </p:txBody>
      </p:sp>
    </p:spTree>
    <p:extLst>
      <p:ext uri="{BB962C8B-B14F-4D97-AF65-F5344CB8AC3E}">
        <p14:creationId xmlns:p14="http://schemas.microsoft.com/office/powerpoint/2010/main" val="1365244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92B4B-B507-4623-AE46-D1AF8C291527}"/>
              </a:ext>
            </a:extLst>
          </p:cNvPr>
          <p:cNvSpPr>
            <a:spLocks noGrp="1"/>
          </p:cNvSpPr>
          <p:nvPr>
            <p:ph type="title"/>
          </p:nvPr>
        </p:nvSpPr>
        <p:spPr/>
        <p:txBody>
          <a:bodyPr/>
          <a:lstStyle/>
          <a:p>
            <a:pPr algn="ctr"/>
            <a:r>
              <a:rPr lang="en-US" b="1" dirty="0"/>
              <a:t>Mercy Ministries Explained</a:t>
            </a:r>
          </a:p>
        </p:txBody>
      </p:sp>
      <p:sp>
        <p:nvSpPr>
          <p:cNvPr id="3" name="Content Placeholder 2">
            <a:extLst>
              <a:ext uri="{FF2B5EF4-FFF2-40B4-BE49-F238E27FC236}">
                <a16:creationId xmlns:a16="http://schemas.microsoft.com/office/drawing/2014/main" id="{2E093A48-C9DE-465D-B1F9-AA3720BDBA58}"/>
              </a:ext>
            </a:extLst>
          </p:cNvPr>
          <p:cNvSpPr>
            <a:spLocks noGrp="1"/>
          </p:cNvSpPr>
          <p:nvPr>
            <p:ph idx="1"/>
          </p:nvPr>
        </p:nvSpPr>
        <p:spPr/>
        <p:txBody>
          <a:bodyPr/>
          <a:lstStyle/>
          <a:p>
            <a:r>
              <a:rPr lang="en-US" sz="3600" dirty="0"/>
              <a:t>Ongoing mercy ministries</a:t>
            </a:r>
          </a:p>
          <a:p>
            <a:pPr lvl="1">
              <a:buFont typeface="Courier New" panose="02070309020205020404" pitchFamily="49" charset="0"/>
              <a:buChar char="o"/>
            </a:pPr>
            <a:r>
              <a:rPr lang="en-US" sz="3200" dirty="0"/>
              <a:t> General Mercy account – Link always on website</a:t>
            </a:r>
          </a:p>
          <a:p>
            <a:pPr lvl="2">
              <a:buFont typeface="Wingdings" panose="05000000000000000000" pitchFamily="2" charset="2"/>
              <a:buChar char="§"/>
            </a:pPr>
            <a:r>
              <a:rPr lang="en-US" sz="2800" dirty="0"/>
              <a:t> Allows deacons to apply funds where most needed</a:t>
            </a:r>
          </a:p>
          <a:p>
            <a:pPr lvl="2">
              <a:buFont typeface="Wingdings" panose="05000000000000000000" pitchFamily="2" charset="2"/>
              <a:buChar char="§"/>
            </a:pPr>
            <a:r>
              <a:rPr lang="en-US" sz="2800" dirty="0"/>
              <a:t> Used to support congregation members first</a:t>
            </a:r>
          </a:p>
          <a:p>
            <a:pPr lvl="1">
              <a:buFont typeface="Courier New" panose="02070309020205020404" pitchFamily="49" charset="0"/>
              <a:buChar char="o"/>
            </a:pPr>
            <a:r>
              <a:rPr lang="en-US" sz="3200" dirty="0"/>
              <a:t> Martha Ministry account – Link available indefinitely</a:t>
            </a:r>
          </a:p>
          <a:p>
            <a:pPr lvl="2">
              <a:buFont typeface="Wingdings" panose="05000000000000000000" pitchFamily="2" charset="2"/>
              <a:buChar char="§"/>
            </a:pPr>
            <a:r>
              <a:rPr lang="en-US" sz="2800" dirty="0"/>
              <a:t>Started in March - Provides financial relief to those in service industry affected by the pandemic</a:t>
            </a:r>
          </a:p>
          <a:p>
            <a:pPr lvl="2">
              <a:buFont typeface="Wingdings" panose="05000000000000000000" pitchFamily="2" charset="2"/>
              <a:buChar char="§"/>
            </a:pPr>
            <a:r>
              <a:rPr lang="en-US" sz="2800" dirty="0"/>
              <a:t>All proceeds go to 3 sister churches – Largely in service industry</a:t>
            </a:r>
          </a:p>
          <a:p>
            <a:pPr lvl="3">
              <a:buFont typeface="Courier New" panose="02070309020205020404" pitchFamily="49" charset="0"/>
              <a:buChar char="o"/>
            </a:pPr>
            <a:r>
              <a:rPr lang="en-US" sz="2600" dirty="0"/>
              <a:t> Enables pastors to provide support where needed most</a:t>
            </a:r>
          </a:p>
          <a:p>
            <a:pPr lvl="3">
              <a:buFont typeface="Wingdings" panose="05000000000000000000" pitchFamily="2" charset="2"/>
              <a:buChar char="§"/>
            </a:pPr>
            <a:endParaRPr lang="en-US" sz="2600" dirty="0"/>
          </a:p>
          <a:p>
            <a:pPr lvl="2">
              <a:buFont typeface="Wingdings" panose="05000000000000000000" pitchFamily="2" charset="2"/>
              <a:buChar char="§"/>
            </a:pPr>
            <a:endParaRPr lang="en-US" sz="2800" dirty="0"/>
          </a:p>
          <a:p>
            <a:pPr lvl="1"/>
            <a:endParaRPr lang="en-US" dirty="0"/>
          </a:p>
        </p:txBody>
      </p:sp>
    </p:spTree>
    <p:extLst>
      <p:ext uri="{BB962C8B-B14F-4D97-AF65-F5344CB8AC3E}">
        <p14:creationId xmlns:p14="http://schemas.microsoft.com/office/powerpoint/2010/main" val="2615042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59A9-431B-4A81-B137-979CA5A49659}"/>
              </a:ext>
            </a:extLst>
          </p:cNvPr>
          <p:cNvSpPr>
            <a:spLocks noGrp="1"/>
          </p:cNvSpPr>
          <p:nvPr>
            <p:ph type="title"/>
          </p:nvPr>
        </p:nvSpPr>
        <p:spPr/>
        <p:txBody>
          <a:bodyPr/>
          <a:lstStyle/>
          <a:p>
            <a:pPr algn="ctr"/>
            <a:r>
              <a:rPr lang="en-US" b="1" dirty="0"/>
              <a:t>Mercy Ministries Explained cont.</a:t>
            </a:r>
            <a:endParaRPr lang="en-US" dirty="0"/>
          </a:p>
        </p:txBody>
      </p:sp>
      <p:sp>
        <p:nvSpPr>
          <p:cNvPr id="3" name="Content Placeholder 2">
            <a:extLst>
              <a:ext uri="{FF2B5EF4-FFF2-40B4-BE49-F238E27FC236}">
                <a16:creationId xmlns:a16="http://schemas.microsoft.com/office/drawing/2014/main" id="{CB669C03-F9AD-4466-97C8-15D54BA07EC2}"/>
              </a:ext>
            </a:extLst>
          </p:cNvPr>
          <p:cNvSpPr>
            <a:spLocks noGrp="1"/>
          </p:cNvSpPr>
          <p:nvPr>
            <p:ph idx="1"/>
          </p:nvPr>
        </p:nvSpPr>
        <p:spPr/>
        <p:txBody>
          <a:bodyPr>
            <a:normAutofit/>
          </a:bodyPr>
          <a:lstStyle/>
          <a:p>
            <a:r>
              <a:rPr lang="en-US" sz="3600" dirty="0"/>
              <a:t>Annual/Promotional Ministries</a:t>
            </a:r>
          </a:p>
          <a:p>
            <a:pPr lvl="1">
              <a:buFont typeface="Courier New" panose="02070309020205020404" pitchFamily="49" charset="0"/>
              <a:buChar char="o"/>
            </a:pPr>
            <a:r>
              <a:rPr lang="en-US" sz="3200" dirty="0"/>
              <a:t> Easter/Back to School/Thanksgiving/Christmas</a:t>
            </a:r>
          </a:p>
          <a:p>
            <a:pPr lvl="1">
              <a:buFont typeface="Courier New" panose="02070309020205020404" pitchFamily="49" charset="0"/>
              <a:buChar char="o"/>
            </a:pPr>
            <a:r>
              <a:rPr lang="en-US" sz="3200" dirty="0"/>
              <a:t> Link available approx. 2 months prior to event</a:t>
            </a:r>
          </a:p>
          <a:p>
            <a:pPr lvl="1">
              <a:buFont typeface="Courier New" panose="02070309020205020404" pitchFamily="49" charset="0"/>
              <a:buChar char="o"/>
            </a:pPr>
            <a:r>
              <a:rPr lang="en-US" sz="3200" dirty="0"/>
              <a:t> Envelopes in worship packet weekly during season</a:t>
            </a:r>
          </a:p>
          <a:p>
            <a:pPr lvl="1">
              <a:buFont typeface="Courier New" panose="02070309020205020404" pitchFamily="49" charset="0"/>
              <a:buChar char="o"/>
            </a:pPr>
            <a:r>
              <a:rPr lang="en-US" sz="3200" dirty="0"/>
              <a:t> Provides food and gift cards or Christmas gifts to sister churches, hope centers, and  congregation members or local community members in need</a:t>
            </a:r>
          </a:p>
        </p:txBody>
      </p:sp>
    </p:spTree>
    <p:extLst>
      <p:ext uri="{BB962C8B-B14F-4D97-AF65-F5344CB8AC3E}">
        <p14:creationId xmlns:p14="http://schemas.microsoft.com/office/powerpoint/2010/main" val="1821825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26E7D-9E5E-45B1-AB16-06672CDD84CC}"/>
              </a:ext>
            </a:extLst>
          </p:cNvPr>
          <p:cNvSpPr>
            <a:spLocks noGrp="1"/>
          </p:cNvSpPr>
          <p:nvPr>
            <p:ph type="title"/>
          </p:nvPr>
        </p:nvSpPr>
        <p:spPr/>
        <p:txBody>
          <a:bodyPr/>
          <a:lstStyle/>
          <a:p>
            <a:pPr algn="ctr"/>
            <a:r>
              <a:rPr lang="en-US" b="1" dirty="0"/>
              <a:t>Mercy Ministries Explained cont.</a:t>
            </a:r>
            <a:endParaRPr lang="en-US" dirty="0"/>
          </a:p>
        </p:txBody>
      </p:sp>
      <p:sp>
        <p:nvSpPr>
          <p:cNvPr id="3" name="Content Placeholder 2">
            <a:extLst>
              <a:ext uri="{FF2B5EF4-FFF2-40B4-BE49-F238E27FC236}">
                <a16:creationId xmlns:a16="http://schemas.microsoft.com/office/drawing/2014/main" id="{C1FDECE4-9CB5-48B2-A3DD-669C73D5E2B2}"/>
              </a:ext>
            </a:extLst>
          </p:cNvPr>
          <p:cNvSpPr>
            <a:spLocks noGrp="1"/>
          </p:cNvSpPr>
          <p:nvPr>
            <p:ph idx="1"/>
          </p:nvPr>
        </p:nvSpPr>
        <p:spPr/>
        <p:txBody>
          <a:bodyPr>
            <a:normAutofit/>
          </a:bodyPr>
          <a:lstStyle/>
          <a:p>
            <a:r>
              <a:rPr lang="en-US" sz="3600" dirty="0"/>
              <a:t>New Ministries</a:t>
            </a:r>
          </a:p>
          <a:p>
            <a:pPr lvl="1">
              <a:buFont typeface="Courier New" panose="02070309020205020404" pitchFamily="49" charset="0"/>
              <a:buChar char="o"/>
            </a:pPr>
            <a:r>
              <a:rPr lang="en-US" sz="3200" dirty="0"/>
              <a:t> </a:t>
            </a:r>
            <a:r>
              <a:rPr lang="en-US" sz="3200" dirty="0" err="1"/>
              <a:t>CompassionDuring</a:t>
            </a:r>
            <a:r>
              <a:rPr lang="en-US" sz="3200" dirty="0"/>
              <a:t> COVID- Link available through October 10</a:t>
            </a:r>
            <a:r>
              <a:rPr lang="en-US" sz="3200" baseline="30000" dirty="0"/>
              <a:t>th</a:t>
            </a:r>
            <a:endParaRPr lang="en-US" sz="3200" dirty="0"/>
          </a:p>
          <a:p>
            <a:pPr lvl="2"/>
            <a:r>
              <a:rPr lang="en-US" sz="2800" dirty="0"/>
              <a:t>Replaces back to school ministry this year</a:t>
            </a:r>
          </a:p>
          <a:p>
            <a:pPr lvl="2"/>
            <a:r>
              <a:rPr lang="en-US" sz="2800" dirty="0"/>
              <a:t>Provides bulk food and financial support to sister churches</a:t>
            </a:r>
          </a:p>
          <a:p>
            <a:pPr lvl="2"/>
            <a:r>
              <a:rPr lang="en-US" sz="2800" dirty="0"/>
              <a:t>$6000.00 budgeted</a:t>
            </a:r>
          </a:p>
          <a:p>
            <a:pPr lvl="2"/>
            <a:r>
              <a:rPr lang="en-US" sz="2800" dirty="0"/>
              <a:t>Also asking for clothing donations</a:t>
            </a:r>
          </a:p>
          <a:p>
            <a:pPr lvl="3">
              <a:buFont typeface="Courier New" panose="02070309020205020404" pitchFamily="49" charset="0"/>
              <a:buChar char="o"/>
            </a:pPr>
            <a:r>
              <a:rPr lang="en-US" sz="2600" dirty="0"/>
              <a:t> Bring items to church on Sundays or drop off with staff members during the week</a:t>
            </a:r>
          </a:p>
          <a:p>
            <a:pPr lvl="3"/>
            <a:endParaRPr lang="en-US" sz="2600" dirty="0"/>
          </a:p>
        </p:txBody>
      </p:sp>
    </p:spTree>
    <p:extLst>
      <p:ext uri="{BB962C8B-B14F-4D97-AF65-F5344CB8AC3E}">
        <p14:creationId xmlns:p14="http://schemas.microsoft.com/office/powerpoint/2010/main" val="4123223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9FE2F-9449-497C-9B32-A3D38A0CD293}"/>
              </a:ext>
            </a:extLst>
          </p:cNvPr>
          <p:cNvSpPr>
            <a:spLocks noGrp="1"/>
          </p:cNvSpPr>
          <p:nvPr>
            <p:ph type="title"/>
          </p:nvPr>
        </p:nvSpPr>
        <p:spPr/>
        <p:txBody>
          <a:bodyPr/>
          <a:lstStyle/>
          <a:p>
            <a:pPr algn="ctr"/>
            <a:r>
              <a:rPr lang="en-US" b="1" dirty="0"/>
              <a:t>Mercy Ministries Explained cont.</a:t>
            </a:r>
            <a:endParaRPr lang="en-US" dirty="0"/>
          </a:p>
        </p:txBody>
      </p:sp>
      <p:sp>
        <p:nvSpPr>
          <p:cNvPr id="3" name="Content Placeholder 2">
            <a:extLst>
              <a:ext uri="{FF2B5EF4-FFF2-40B4-BE49-F238E27FC236}">
                <a16:creationId xmlns:a16="http://schemas.microsoft.com/office/drawing/2014/main" id="{9B4FA144-8BA7-4974-A05C-6BA876ADECCB}"/>
              </a:ext>
            </a:extLst>
          </p:cNvPr>
          <p:cNvSpPr>
            <a:spLocks noGrp="1"/>
          </p:cNvSpPr>
          <p:nvPr>
            <p:ph idx="1"/>
          </p:nvPr>
        </p:nvSpPr>
        <p:spPr/>
        <p:txBody>
          <a:bodyPr>
            <a:normAutofit lnSpcReduction="10000"/>
          </a:bodyPr>
          <a:lstStyle/>
          <a:p>
            <a:r>
              <a:rPr lang="en-US" sz="3600" dirty="0"/>
              <a:t>Christ Covenant Cupboard – Link available now</a:t>
            </a:r>
          </a:p>
          <a:p>
            <a:pPr lvl="1">
              <a:buFont typeface="Courier New" panose="02070309020205020404" pitchFamily="49" charset="0"/>
              <a:buChar char="o"/>
            </a:pPr>
            <a:r>
              <a:rPr lang="en-US" sz="3200" dirty="0"/>
              <a:t> Brand new ministry for CCC!</a:t>
            </a:r>
          </a:p>
          <a:p>
            <a:pPr lvl="2">
              <a:buFont typeface="Wingdings" panose="05000000000000000000" pitchFamily="2" charset="2"/>
              <a:buChar char="§"/>
            </a:pPr>
            <a:r>
              <a:rPr lang="en-US" sz="2800" dirty="0"/>
              <a:t>Local community members can drive-thru our parking lot for food distribution in CCC logo bags</a:t>
            </a:r>
          </a:p>
          <a:p>
            <a:pPr lvl="2">
              <a:buFont typeface="Wingdings" panose="05000000000000000000" pitchFamily="2" charset="2"/>
              <a:buChar char="§"/>
            </a:pPr>
            <a:r>
              <a:rPr lang="en-US" sz="2800" dirty="0"/>
              <a:t>Bags will contain food, church information pamphlet, a gospel tract and a bible</a:t>
            </a:r>
          </a:p>
          <a:p>
            <a:pPr lvl="2">
              <a:buFont typeface="Wingdings" panose="05000000000000000000" pitchFamily="2" charset="2"/>
              <a:buChar char="§"/>
            </a:pPr>
            <a:r>
              <a:rPr lang="en-US" sz="2800" dirty="0"/>
              <a:t>Spread the gospel and help physical needs</a:t>
            </a:r>
          </a:p>
          <a:p>
            <a:pPr lvl="2">
              <a:buFont typeface="Wingdings" panose="05000000000000000000" pitchFamily="2" charset="2"/>
              <a:buChar char="§"/>
            </a:pPr>
            <a:r>
              <a:rPr lang="en-US" sz="2800" dirty="0"/>
              <a:t>Targeting 100 families – $3000.00</a:t>
            </a:r>
          </a:p>
          <a:p>
            <a:pPr lvl="2">
              <a:buFont typeface="Wingdings" panose="05000000000000000000" pitchFamily="2" charset="2"/>
              <a:buChar char="§"/>
            </a:pPr>
            <a:r>
              <a:rPr lang="en-US" sz="2800" dirty="0"/>
              <a:t>Deacons contributing $2000.00 – hope to raise $1000.00 more</a:t>
            </a:r>
          </a:p>
          <a:p>
            <a:pPr lvl="2">
              <a:buFont typeface="Wingdings" panose="05000000000000000000" pitchFamily="2" charset="2"/>
              <a:buChar char="§"/>
            </a:pPr>
            <a:r>
              <a:rPr lang="en-US" sz="2800" dirty="0"/>
              <a:t>Targeting mid to late October event date</a:t>
            </a:r>
          </a:p>
          <a:p>
            <a:pPr lvl="1">
              <a:buFont typeface="Courier New" panose="02070309020205020404" pitchFamily="49" charset="0"/>
              <a:buChar char="o"/>
            </a:pPr>
            <a:endParaRPr lang="en-US" dirty="0"/>
          </a:p>
        </p:txBody>
      </p:sp>
    </p:spTree>
    <p:extLst>
      <p:ext uri="{BB962C8B-B14F-4D97-AF65-F5344CB8AC3E}">
        <p14:creationId xmlns:p14="http://schemas.microsoft.com/office/powerpoint/2010/main" val="2438058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CA3E-4F71-4574-84A9-FB61825C550F}"/>
              </a:ext>
            </a:extLst>
          </p:cNvPr>
          <p:cNvSpPr>
            <a:spLocks noGrp="1"/>
          </p:cNvSpPr>
          <p:nvPr>
            <p:ph type="title"/>
          </p:nvPr>
        </p:nvSpPr>
        <p:spPr/>
        <p:txBody>
          <a:bodyPr/>
          <a:lstStyle/>
          <a:p>
            <a:pPr algn="ctr"/>
            <a:r>
              <a:rPr lang="en-US" b="1" dirty="0"/>
              <a:t>Mercy Distributions - YTD</a:t>
            </a:r>
          </a:p>
        </p:txBody>
      </p:sp>
      <p:sp>
        <p:nvSpPr>
          <p:cNvPr id="3" name="Content Placeholder 2">
            <a:extLst>
              <a:ext uri="{FF2B5EF4-FFF2-40B4-BE49-F238E27FC236}">
                <a16:creationId xmlns:a16="http://schemas.microsoft.com/office/drawing/2014/main" id="{041BF4B3-C7F8-47CA-95A0-BE19F9B9F80C}"/>
              </a:ext>
            </a:extLst>
          </p:cNvPr>
          <p:cNvSpPr>
            <a:spLocks noGrp="1"/>
          </p:cNvSpPr>
          <p:nvPr>
            <p:ph idx="1"/>
          </p:nvPr>
        </p:nvSpPr>
        <p:spPr/>
        <p:txBody>
          <a:bodyPr>
            <a:normAutofit lnSpcReduction="10000"/>
          </a:bodyPr>
          <a:lstStyle/>
          <a:p>
            <a:r>
              <a:rPr lang="en-US" sz="3600" dirty="0"/>
              <a:t>Direct financial support to congregation members</a:t>
            </a:r>
          </a:p>
          <a:p>
            <a:pPr lvl="1">
              <a:buFont typeface="Courier New" panose="02070309020205020404" pitchFamily="49" charset="0"/>
              <a:buChar char="o"/>
            </a:pPr>
            <a:r>
              <a:rPr lang="en-US" sz="2800" dirty="0"/>
              <a:t> </a:t>
            </a:r>
            <a:r>
              <a:rPr lang="en-US" sz="3200" dirty="0"/>
              <a:t>General Mercy Account - $6,900.00</a:t>
            </a:r>
          </a:p>
          <a:p>
            <a:r>
              <a:rPr lang="en-US" sz="3600" dirty="0"/>
              <a:t>Direct financial support to sister churches</a:t>
            </a:r>
          </a:p>
          <a:p>
            <a:pPr lvl="1">
              <a:buFont typeface="Courier New" panose="02070309020205020404" pitchFamily="49" charset="0"/>
              <a:buChar char="o"/>
            </a:pPr>
            <a:r>
              <a:rPr lang="en-US" sz="2800" dirty="0"/>
              <a:t> </a:t>
            </a:r>
            <a:r>
              <a:rPr lang="en-US" sz="3200" dirty="0"/>
              <a:t>Martha Ministry - $12,237.00</a:t>
            </a:r>
          </a:p>
          <a:p>
            <a:pPr lvl="1">
              <a:buFont typeface="Courier New" panose="02070309020205020404" pitchFamily="49" charset="0"/>
              <a:buChar char="o"/>
            </a:pPr>
            <a:r>
              <a:rPr lang="en-US" sz="3200" dirty="0"/>
              <a:t> General Mercy Account - $5,000.00</a:t>
            </a:r>
          </a:p>
          <a:p>
            <a:r>
              <a:rPr lang="en-US" sz="3200" dirty="0"/>
              <a:t> </a:t>
            </a:r>
            <a:r>
              <a:rPr lang="en-US" sz="3600" dirty="0"/>
              <a:t>Food/Gift Cards to sister churches/Hope Centers</a:t>
            </a:r>
          </a:p>
          <a:p>
            <a:pPr lvl="1">
              <a:buFont typeface="Courier New" panose="02070309020205020404" pitchFamily="49" charset="0"/>
              <a:buChar char="o"/>
            </a:pPr>
            <a:r>
              <a:rPr lang="en-US" sz="3200" dirty="0"/>
              <a:t> Easter Mercy Project</a:t>
            </a:r>
          </a:p>
          <a:p>
            <a:pPr lvl="2">
              <a:buFont typeface="Wingdings" panose="05000000000000000000" pitchFamily="2" charset="2"/>
              <a:buChar char="§"/>
            </a:pPr>
            <a:r>
              <a:rPr lang="en-US" sz="2400" dirty="0"/>
              <a:t>$2,700.00 – Bulk food</a:t>
            </a:r>
          </a:p>
          <a:p>
            <a:pPr lvl="2">
              <a:buFont typeface="Wingdings" panose="05000000000000000000" pitchFamily="2" charset="2"/>
              <a:buChar char="§"/>
            </a:pPr>
            <a:r>
              <a:rPr lang="en-US" sz="2400" dirty="0"/>
              <a:t>$6,000.00 - $40 gift card to 150 families</a:t>
            </a:r>
          </a:p>
          <a:p>
            <a:endParaRPr lang="en-US" dirty="0"/>
          </a:p>
        </p:txBody>
      </p:sp>
    </p:spTree>
    <p:extLst>
      <p:ext uri="{BB962C8B-B14F-4D97-AF65-F5344CB8AC3E}">
        <p14:creationId xmlns:p14="http://schemas.microsoft.com/office/powerpoint/2010/main" val="473666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7D633-681D-43D7-9ED1-B1B9D39F4BEF}"/>
              </a:ext>
            </a:extLst>
          </p:cNvPr>
          <p:cNvSpPr>
            <a:spLocks noGrp="1"/>
          </p:cNvSpPr>
          <p:nvPr>
            <p:ph type="title"/>
          </p:nvPr>
        </p:nvSpPr>
        <p:spPr/>
        <p:txBody>
          <a:bodyPr/>
          <a:lstStyle/>
          <a:p>
            <a:pPr algn="ctr"/>
            <a:r>
              <a:rPr lang="en-US" b="1" dirty="0"/>
              <a:t>How to Donate</a:t>
            </a:r>
          </a:p>
        </p:txBody>
      </p:sp>
      <p:sp>
        <p:nvSpPr>
          <p:cNvPr id="3" name="Content Placeholder 2">
            <a:extLst>
              <a:ext uri="{FF2B5EF4-FFF2-40B4-BE49-F238E27FC236}">
                <a16:creationId xmlns:a16="http://schemas.microsoft.com/office/drawing/2014/main" id="{59F5B675-4BDE-4796-BBDB-F7A2AC7311E5}"/>
              </a:ext>
            </a:extLst>
          </p:cNvPr>
          <p:cNvSpPr>
            <a:spLocks noGrp="1"/>
          </p:cNvSpPr>
          <p:nvPr>
            <p:ph idx="1"/>
          </p:nvPr>
        </p:nvSpPr>
        <p:spPr/>
        <p:txBody>
          <a:bodyPr>
            <a:normAutofit fontScale="92500" lnSpcReduction="20000"/>
          </a:bodyPr>
          <a:lstStyle/>
          <a:p>
            <a:r>
              <a:rPr lang="en-US" sz="3600" dirty="0"/>
              <a:t>Website – christcovenant.cc</a:t>
            </a:r>
            <a:endParaRPr lang="en-US" sz="3200" dirty="0"/>
          </a:p>
          <a:p>
            <a:endParaRPr lang="en-US" sz="3600" dirty="0"/>
          </a:p>
          <a:p>
            <a:endParaRPr lang="en-US" sz="3600" dirty="0"/>
          </a:p>
          <a:p>
            <a:endParaRPr lang="en-US" sz="3600" dirty="0"/>
          </a:p>
          <a:p>
            <a:endParaRPr lang="en-US" sz="3600" dirty="0"/>
          </a:p>
          <a:p>
            <a:pPr lvl="1">
              <a:buFont typeface="Courier New" panose="02070309020205020404" pitchFamily="49" charset="0"/>
              <a:buChar char="o"/>
            </a:pPr>
            <a:r>
              <a:rPr lang="en-US" sz="3200" dirty="0"/>
              <a:t> </a:t>
            </a:r>
            <a:endParaRPr lang="en-US" sz="2800" dirty="0"/>
          </a:p>
          <a:p>
            <a:pPr marL="0" indent="0">
              <a:buNone/>
            </a:pPr>
            <a:endParaRPr lang="en-US" sz="3600" dirty="0"/>
          </a:p>
          <a:p>
            <a:pPr marL="457200" lvl="1" indent="0">
              <a:buNone/>
            </a:pPr>
            <a:endParaRPr lang="en-US" sz="3200" dirty="0"/>
          </a:p>
          <a:p>
            <a:pPr lvl="1">
              <a:buFont typeface="Courier New" panose="02070309020205020404" pitchFamily="49" charset="0"/>
              <a:buChar char="o"/>
            </a:pPr>
            <a:endParaRPr lang="en-US" sz="3200" dirty="0"/>
          </a:p>
          <a:p>
            <a:pPr lvl="1">
              <a:buFont typeface="Courier New" panose="02070309020205020404" pitchFamily="49" charset="0"/>
              <a:buChar char="o"/>
            </a:pPr>
            <a:r>
              <a:rPr lang="en-US" sz="2800" dirty="0"/>
              <a:t>Click on GIVE</a:t>
            </a:r>
          </a:p>
        </p:txBody>
      </p:sp>
      <p:pic>
        <p:nvPicPr>
          <p:cNvPr id="6" name="Picture 5">
            <a:extLst>
              <a:ext uri="{FF2B5EF4-FFF2-40B4-BE49-F238E27FC236}">
                <a16:creationId xmlns:a16="http://schemas.microsoft.com/office/drawing/2014/main" id="{3458A8E6-8B3B-4021-B1B4-AC917DEEB7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849" y="2181701"/>
            <a:ext cx="6342379" cy="3567589"/>
          </a:xfrm>
          <a:prstGeom prst="rect">
            <a:avLst/>
          </a:prstGeom>
        </p:spPr>
      </p:pic>
    </p:spTree>
    <p:extLst>
      <p:ext uri="{BB962C8B-B14F-4D97-AF65-F5344CB8AC3E}">
        <p14:creationId xmlns:p14="http://schemas.microsoft.com/office/powerpoint/2010/main" val="1843878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9C352-3E36-4336-906B-DC3AD53703AE}"/>
              </a:ext>
            </a:extLst>
          </p:cNvPr>
          <p:cNvSpPr>
            <a:spLocks noGrp="1"/>
          </p:cNvSpPr>
          <p:nvPr>
            <p:ph type="title"/>
          </p:nvPr>
        </p:nvSpPr>
        <p:spPr/>
        <p:txBody>
          <a:bodyPr/>
          <a:lstStyle/>
          <a:p>
            <a:pPr algn="ctr"/>
            <a:r>
              <a:rPr lang="en-US" b="1" dirty="0"/>
              <a:t>How to Donate cont.</a:t>
            </a:r>
          </a:p>
        </p:txBody>
      </p:sp>
      <p:sp>
        <p:nvSpPr>
          <p:cNvPr id="3" name="Content Placeholder 2">
            <a:extLst>
              <a:ext uri="{FF2B5EF4-FFF2-40B4-BE49-F238E27FC236}">
                <a16:creationId xmlns:a16="http://schemas.microsoft.com/office/drawing/2014/main" id="{9BE39AB5-CC36-438B-91A6-C51D4F5E7F06}"/>
              </a:ext>
            </a:extLst>
          </p:cNvPr>
          <p:cNvSpPr>
            <a:spLocks noGrp="1"/>
          </p:cNvSpPr>
          <p:nvPr>
            <p:ph idx="1"/>
          </p:nvPr>
        </p:nvSpPr>
        <p:spPr/>
        <p:txBody>
          <a:bodyPr/>
          <a:lstStyle/>
          <a:p>
            <a:r>
              <a:rPr lang="en-US" dirty="0"/>
              <a:t>Click on arrow to get drop down menu</a:t>
            </a:r>
          </a:p>
          <a:p>
            <a:pPr marL="0" indent="0">
              <a:buNone/>
            </a:pPr>
            <a:endParaRPr lang="en-US" dirty="0"/>
          </a:p>
          <a:p>
            <a:endParaRPr lang="en-US" dirty="0"/>
          </a:p>
        </p:txBody>
      </p:sp>
      <p:pic>
        <p:nvPicPr>
          <p:cNvPr id="7" name="Picture 6">
            <a:extLst>
              <a:ext uri="{FF2B5EF4-FFF2-40B4-BE49-F238E27FC236}">
                <a16:creationId xmlns:a16="http://schemas.microsoft.com/office/drawing/2014/main" id="{5E972313-D6B7-451A-A9B1-E2462C1650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847" y="2493412"/>
            <a:ext cx="9349841" cy="3818488"/>
          </a:xfrm>
          <a:prstGeom prst="rect">
            <a:avLst/>
          </a:prstGeom>
        </p:spPr>
      </p:pic>
    </p:spTree>
    <p:extLst>
      <p:ext uri="{BB962C8B-B14F-4D97-AF65-F5344CB8AC3E}">
        <p14:creationId xmlns:p14="http://schemas.microsoft.com/office/powerpoint/2010/main" val="3097094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7430A-AF9B-4280-AD92-8AAFEF145937}"/>
              </a:ext>
            </a:extLst>
          </p:cNvPr>
          <p:cNvSpPr>
            <a:spLocks noGrp="1"/>
          </p:cNvSpPr>
          <p:nvPr>
            <p:ph type="title"/>
          </p:nvPr>
        </p:nvSpPr>
        <p:spPr/>
        <p:txBody>
          <a:bodyPr/>
          <a:lstStyle/>
          <a:p>
            <a:pPr algn="ctr"/>
            <a:r>
              <a:rPr lang="en-US" b="1" dirty="0"/>
              <a:t>Introduction/Overview</a:t>
            </a:r>
          </a:p>
        </p:txBody>
      </p:sp>
      <p:sp>
        <p:nvSpPr>
          <p:cNvPr id="3" name="Content Placeholder 2">
            <a:extLst>
              <a:ext uri="{FF2B5EF4-FFF2-40B4-BE49-F238E27FC236}">
                <a16:creationId xmlns:a16="http://schemas.microsoft.com/office/drawing/2014/main" id="{4E0D987D-87CF-4B8E-B308-301683C2D880}"/>
              </a:ext>
            </a:extLst>
          </p:cNvPr>
          <p:cNvSpPr>
            <a:spLocks noGrp="1"/>
          </p:cNvSpPr>
          <p:nvPr>
            <p:ph idx="1"/>
          </p:nvPr>
        </p:nvSpPr>
        <p:spPr/>
        <p:txBody>
          <a:bodyPr>
            <a:noAutofit/>
          </a:bodyPr>
          <a:lstStyle/>
          <a:p>
            <a:r>
              <a:rPr lang="en-US" sz="3600" dirty="0"/>
              <a:t>Many new faces in congregation</a:t>
            </a:r>
          </a:p>
          <a:p>
            <a:pPr lvl="1">
              <a:buFont typeface="Courier New" panose="02070309020205020404" pitchFamily="49" charset="0"/>
              <a:buChar char="o"/>
            </a:pPr>
            <a:r>
              <a:rPr lang="en-US" sz="3600" dirty="0"/>
              <a:t> </a:t>
            </a:r>
            <a:r>
              <a:rPr lang="en-US" sz="3200" dirty="0"/>
              <a:t>Some not aware of mercy ministries</a:t>
            </a:r>
          </a:p>
          <a:p>
            <a:pPr lvl="1">
              <a:buFont typeface="Courier New" panose="02070309020205020404" pitchFamily="49" charset="0"/>
              <a:buChar char="o"/>
            </a:pPr>
            <a:r>
              <a:rPr lang="en-US" sz="3200" dirty="0"/>
              <a:t> Confusion about various ministries</a:t>
            </a:r>
          </a:p>
          <a:p>
            <a:r>
              <a:rPr lang="en-US" sz="3600" dirty="0"/>
              <a:t>This presentation will cover</a:t>
            </a:r>
          </a:p>
          <a:p>
            <a:pPr lvl="1">
              <a:buFont typeface="Courier New" panose="02070309020205020404" pitchFamily="49" charset="0"/>
              <a:buChar char="o"/>
            </a:pPr>
            <a:r>
              <a:rPr lang="en-US" sz="3600" dirty="0"/>
              <a:t> </a:t>
            </a:r>
            <a:r>
              <a:rPr lang="en-US" sz="3200" dirty="0"/>
              <a:t>How CCC has Always Distributed Mercy</a:t>
            </a:r>
          </a:p>
          <a:p>
            <a:pPr lvl="1">
              <a:buFont typeface="Courier New" panose="02070309020205020404" pitchFamily="49" charset="0"/>
              <a:buChar char="o"/>
            </a:pPr>
            <a:r>
              <a:rPr lang="en-US" sz="3200" dirty="0"/>
              <a:t> Why we do mercy</a:t>
            </a:r>
          </a:p>
          <a:p>
            <a:pPr lvl="1">
              <a:buFont typeface="Courier New" panose="02070309020205020404" pitchFamily="49" charset="0"/>
              <a:buChar char="o"/>
            </a:pPr>
            <a:r>
              <a:rPr lang="en-US" sz="3200" dirty="0"/>
              <a:t> Who we help</a:t>
            </a:r>
          </a:p>
          <a:p>
            <a:pPr lvl="1">
              <a:buFont typeface="Courier New" panose="02070309020205020404" pitchFamily="49" charset="0"/>
              <a:buChar char="o"/>
            </a:pPr>
            <a:endParaRPr lang="en-US" sz="3200" dirty="0"/>
          </a:p>
        </p:txBody>
      </p:sp>
    </p:spTree>
    <p:extLst>
      <p:ext uri="{BB962C8B-B14F-4D97-AF65-F5344CB8AC3E}">
        <p14:creationId xmlns:p14="http://schemas.microsoft.com/office/powerpoint/2010/main" val="338124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6494-5891-4D97-8825-AA20123C0C0B}"/>
              </a:ext>
            </a:extLst>
          </p:cNvPr>
          <p:cNvSpPr>
            <a:spLocks noGrp="1"/>
          </p:cNvSpPr>
          <p:nvPr>
            <p:ph type="title"/>
          </p:nvPr>
        </p:nvSpPr>
        <p:spPr/>
        <p:txBody>
          <a:bodyPr/>
          <a:lstStyle/>
          <a:p>
            <a:pPr algn="ctr"/>
            <a:r>
              <a:rPr lang="en-US" b="1" dirty="0"/>
              <a:t>How to Donate cont.</a:t>
            </a:r>
          </a:p>
        </p:txBody>
      </p:sp>
      <p:sp>
        <p:nvSpPr>
          <p:cNvPr id="3" name="Content Placeholder 2">
            <a:extLst>
              <a:ext uri="{FF2B5EF4-FFF2-40B4-BE49-F238E27FC236}">
                <a16:creationId xmlns:a16="http://schemas.microsoft.com/office/drawing/2014/main" id="{14515297-92F1-4D90-A5A5-23CED7DF3B3D}"/>
              </a:ext>
            </a:extLst>
          </p:cNvPr>
          <p:cNvSpPr>
            <a:spLocks noGrp="1"/>
          </p:cNvSpPr>
          <p:nvPr>
            <p:ph idx="1"/>
          </p:nvPr>
        </p:nvSpPr>
        <p:spPr/>
        <p:txBody>
          <a:bodyPr>
            <a:normAutofit fontScale="850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Select ministry you wish to donate to and complete transaction</a:t>
            </a:r>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E55ECF32-CE05-4C83-99C2-B49821C1B3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559" y="1519475"/>
            <a:ext cx="6789421" cy="3819049"/>
          </a:xfrm>
          <a:prstGeom prst="rect">
            <a:avLst/>
          </a:prstGeom>
        </p:spPr>
      </p:pic>
    </p:spTree>
    <p:extLst>
      <p:ext uri="{BB962C8B-B14F-4D97-AF65-F5344CB8AC3E}">
        <p14:creationId xmlns:p14="http://schemas.microsoft.com/office/powerpoint/2010/main" val="3008866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F2033-EAAF-40C6-BB9C-EA546242B647}"/>
              </a:ext>
            </a:extLst>
          </p:cNvPr>
          <p:cNvSpPr>
            <a:spLocks noGrp="1"/>
          </p:cNvSpPr>
          <p:nvPr>
            <p:ph type="title"/>
          </p:nvPr>
        </p:nvSpPr>
        <p:spPr/>
        <p:txBody>
          <a:bodyPr/>
          <a:lstStyle/>
          <a:p>
            <a:pPr algn="ctr"/>
            <a:r>
              <a:rPr lang="en-US" b="1" dirty="0"/>
              <a:t>How to Donate cont.</a:t>
            </a:r>
            <a:endParaRPr lang="en-US" dirty="0"/>
          </a:p>
        </p:txBody>
      </p:sp>
      <p:sp>
        <p:nvSpPr>
          <p:cNvPr id="3" name="Content Placeholder 2">
            <a:extLst>
              <a:ext uri="{FF2B5EF4-FFF2-40B4-BE49-F238E27FC236}">
                <a16:creationId xmlns:a16="http://schemas.microsoft.com/office/drawing/2014/main" id="{898DEAC2-6FD2-4512-97D8-75848DE7D146}"/>
              </a:ext>
            </a:extLst>
          </p:cNvPr>
          <p:cNvSpPr>
            <a:spLocks noGrp="1"/>
          </p:cNvSpPr>
          <p:nvPr>
            <p:ph idx="1"/>
          </p:nvPr>
        </p:nvSpPr>
        <p:spPr/>
        <p:txBody>
          <a:bodyPr>
            <a:normAutofit lnSpcReduction="10000"/>
          </a:bodyPr>
          <a:lstStyle/>
          <a:p>
            <a:r>
              <a:rPr lang="en-US" sz="3600" dirty="0"/>
              <a:t>Check</a:t>
            </a:r>
          </a:p>
          <a:p>
            <a:pPr lvl="1">
              <a:buFont typeface="Courier New" panose="02070309020205020404" pitchFamily="49" charset="0"/>
              <a:buChar char="o"/>
            </a:pPr>
            <a:r>
              <a:rPr lang="en-US" sz="3200" dirty="0"/>
              <a:t> Write desired ministry in memo section</a:t>
            </a:r>
          </a:p>
          <a:p>
            <a:r>
              <a:rPr lang="en-US" sz="3600" dirty="0"/>
              <a:t>Cash</a:t>
            </a:r>
          </a:p>
          <a:p>
            <a:pPr lvl="1">
              <a:buFont typeface="Courier New" panose="02070309020205020404" pitchFamily="49" charset="0"/>
              <a:buChar char="o"/>
            </a:pPr>
            <a:r>
              <a:rPr lang="en-US" sz="3200" dirty="0"/>
              <a:t> Insert in mercy envelope and indicate desired ministry</a:t>
            </a:r>
          </a:p>
          <a:p>
            <a:r>
              <a:rPr lang="en-US" sz="3600" dirty="0"/>
              <a:t>Items to note</a:t>
            </a:r>
          </a:p>
          <a:p>
            <a:pPr lvl="1">
              <a:buFont typeface="Courier New" panose="02070309020205020404" pitchFamily="49" charset="0"/>
              <a:buChar char="o"/>
            </a:pPr>
            <a:r>
              <a:rPr lang="en-US" sz="3200" dirty="0"/>
              <a:t> 100% goes to specified ministry</a:t>
            </a:r>
          </a:p>
          <a:p>
            <a:pPr lvl="1">
              <a:buFont typeface="Courier New" panose="02070309020205020404" pitchFamily="49" charset="0"/>
              <a:buChar char="o"/>
            </a:pPr>
            <a:r>
              <a:rPr lang="en-US" sz="3200" dirty="0"/>
              <a:t> All donations are tax deductible</a:t>
            </a:r>
          </a:p>
          <a:p>
            <a:pPr lvl="1">
              <a:buFont typeface="Courier New" panose="02070309020205020404" pitchFamily="49" charset="0"/>
              <a:buChar char="o"/>
            </a:pPr>
            <a:r>
              <a:rPr lang="en-US" sz="3200" dirty="0"/>
              <a:t> If specific ministry is not specified it will be applied to General Mercy</a:t>
            </a:r>
          </a:p>
        </p:txBody>
      </p:sp>
    </p:spTree>
    <p:extLst>
      <p:ext uri="{BB962C8B-B14F-4D97-AF65-F5344CB8AC3E}">
        <p14:creationId xmlns:p14="http://schemas.microsoft.com/office/powerpoint/2010/main" val="1184399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4876A-C4E2-4458-B7C3-9376CD0FAC70}"/>
              </a:ext>
            </a:extLst>
          </p:cNvPr>
          <p:cNvSpPr>
            <a:spLocks noGrp="1"/>
          </p:cNvSpPr>
          <p:nvPr>
            <p:ph type="title"/>
          </p:nvPr>
        </p:nvSpPr>
        <p:spPr/>
        <p:txBody>
          <a:bodyPr/>
          <a:lstStyle/>
          <a:p>
            <a:pPr algn="ctr"/>
            <a:r>
              <a:rPr lang="en-US" b="1" dirty="0"/>
              <a:t>How to Request Mercy</a:t>
            </a:r>
          </a:p>
        </p:txBody>
      </p:sp>
      <p:sp>
        <p:nvSpPr>
          <p:cNvPr id="3" name="Content Placeholder 2">
            <a:extLst>
              <a:ext uri="{FF2B5EF4-FFF2-40B4-BE49-F238E27FC236}">
                <a16:creationId xmlns:a16="http://schemas.microsoft.com/office/drawing/2014/main" id="{3048C0A2-9481-4C3F-BC2B-C42DB5644BD3}"/>
              </a:ext>
            </a:extLst>
          </p:cNvPr>
          <p:cNvSpPr>
            <a:spLocks noGrp="1"/>
          </p:cNvSpPr>
          <p:nvPr>
            <p:ph idx="1"/>
          </p:nvPr>
        </p:nvSpPr>
        <p:spPr/>
        <p:txBody>
          <a:bodyPr/>
          <a:lstStyle/>
          <a:p>
            <a:r>
              <a:rPr lang="en-US" sz="3600" dirty="0"/>
              <a:t>Reach out to any church officer</a:t>
            </a:r>
          </a:p>
          <a:p>
            <a:pPr lvl="1">
              <a:buFont typeface="Courier New" panose="02070309020205020404" pitchFamily="49" charset="0"/>
              <a:buChar char="o"/>
            </a:pPr>
            <a:r>
              <a:rPr lang="en-US" sz="3200" dirty="0"/>
              <a:t> Pastor Brian</a:t>
            </a:r>
          </a:p>
          <a:p>
            <a:pPr lvl="1">
              <a:buFont typeface="Courier New" panose="02070309020205020404" pitchFamily="49" charset="0"/>
              <a:buChar char="o"/>
            </a:pPr>
            <a:r>
              <a:rPr lang="en-US" sz="3200" dirty="0"/>
              <a:t> Any Elder</a:t>
            </a:r>
          </a:p>
          <a:p>
            <a:pPr lvl="1">
              <a:buFont typeface="Courier New" panose="02070309020205020404" pitchFamily="49" charset="0"/>
              <a:buChar char="o"/>
            </a:pPr>
            <a:r>
              <a:rPr lang="en-US" sz="3200" dirty="0"/>
              <a:t> Any Deacon</a:t>
            </a:r>
          </a:p>
          <a:p>
            <a:r>
              <a:rPr lang="en-US" sz="3600" dirty="0"/>
              <a:t>Help is confidential</a:t>
            </a:r>
          </a:p>
          <a:p>
            <a:pPr lvl="1">
              <a:buFont typeface="Courier New" panose="02070309020205020404" pitchFamily="49" charset="0"/>
              <a:buChar char="o"/>
            </a:pPr>
            <a:r>
              <a:rPr lang="en-US" sz="3200" dirty="0"/>
              <a:t> Testimonials are voluntary – Not required or expected</a:t>
            </a:r>
          </a:p>
          <a:p>
            <a:pPr>
              <a:buFont typeface="Wingdings" panose="05000000000000000000" pitchFamily="2" charset="2"/>
              <a:buChar char="§"/>
            </a:pPr>
            <a:r>
              <a:rPr lang="en-US" sz="3600" dirty="0"/>
              <a:t>Let us share your burden</a:t>
            </a:r>
          </a:p>
          <a:p>
            <a:pPr lvl="1">
              <a:buFont typeface="Courier New" panose="02070309020205020404" pitchFamily="49" charset="0"/>
              <a:buChar char="o"/>
            </a:pPr>
            <a:r>
              <a:rPr lang="en-US" sz="3200" dirty="0"/>
              <a:t> If we don’t know, we can’t help</a:t>
            </a:r>
          </a:p>
        </p:txBody>
      </p:sp>
    </p:spTree>
    <p:extLst>
      <p:ext uri="{BB962C8B-B14F-4D97-AF65-F5344CB8AC3E}">
        <p14:creationId xmlns:p14="http://schemas.microsoft.com/office/powerpoint/2010/main" val="56003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42884-1F42-489D-A81A-A120AFD21CC6}"/>
              </a:ext>
            </a:extLst>
          </p:cNvPr>
          <p:cNvSpPr>
            <a:spLocks noGrp="1"/>
          </p:cNvSpPr>
          <p:nvPr>
            <p:ph type="title"/>
          </p:nvPr>
        </p:nvSpPr>
        <p:spPr/>
        <p:txBody>
          <a:bodyPr/>
          <a:lstStyle/>
          <a:p>
            <a:pPr algn="ctr"/>
            <a:r>
              <a:rPr lang="en-US" b="1" dirty="0"/>
              <a:t>Deacon Contact Info</a:t>
            </a:r>
          </a:p>
        </p:txBody>
      </p:sp>
      <p:sp>
        <p:nvSpPr>
          <p:cNvPr id="3" name="Content Placeholder 2">
            <a:extLst>
              <a:ext uri="{FF2B5EF4-FFF2-40B4-BE49-F238E27FC236}">
                <a16:creationId xmlns:a16="http://schemas.microsoft.com/office/drawing/2014/main" id="{4E13E544-93CA-43DA-A6C8-1FB3B9C5DE44}"/>
              </a:ext>
            </a:extLst>
          </p:cNvPr>
          <p:cNvSpPr>
            <a:spLocks noGrp="1"/>
          </p:cNvSpPr>
          <p:nvPr>
            <p:ph sz="half" idx="1"/>
          </p:nvPr>
        </p:nvSpPr>
        <p:spPr/>
        <p:txBody>
          <a:bodyPr>
            <a:normAutofit fontScale="92500" lnSpcReduction="20000"/>
          </a:bodyPr>
          <a:lstStyle/>
          <a:p>
            <a:pPr marL="0" indent="0">
              <a:buNone/>
            </a:pPr>
            <a:r>
              <a:rPr lang="en-US" b="1" u="sng" dirty="0"/>
              <a:t>Deacons</a:t>
            </a:r>
          </a:p>
          <a:p>
            <a:pPr marL="0" indent="0">
              <a:buNone/>
            </a:pPr>
            <a:r>
              <a:rPr lang="en-US" sz="2200" dirty="0"/>
              <a:t>Mike Porter</a:t>
            </a:r>
          </a:p>
          <a:p>
            <a:pPr marL="0" indent="0">
              <a:buNone/>
            </a:pPr>
            <a:r>
              <a:rPr lang="en-US" sz="2200" dirty="0"/>
              <a:t>Diaconate Chairman, Mercy Coordinator</a:t>
            </a:r>
          </a:p>
          <a:p>
            <a:pPr marL="0" indent="0">
              <a:buNone/>
            </a:pPr>
            <a:r>
              <a:rPr lang="en-US" sz="2200" dirty="0"/>
              <a:t>954-817-7838</a:t>
            </a:r>
          </a:p>
          <a:p>
            <a:pPr marL="0" indent="0">
              <a:buNone/>
            </a:pPr>
            <a:endParaRPr lang="en-US" sz="1300" dirty="0"/>
          </a:p>
          <a:p>
            <a:pPr marL="0" indent="0">
              <a:buNone/>
            </a:pPr>
            <a:r>
              <a:rPr lang="en-US" sz="2200" dirty="0"/>
              <a:t>Joe Ducsay</a:t>
            </a:r>
          </a:p>
          <a:p>
            <a:pPr marL="0" indent="0">
              <a:buNone/>
            </a:pPr>
            <a:r>
              <a:rPr lang="en-US" sz="2200" dirty="0"/>
              <a:t>Treasurer, Lord’s Supper Coordinator</a:t>
            </a:r>
          </a:p>
          <a:p>
            <a:pPr marL="0" indent="0">
              <a:buNone/>
            </a:pPr>
            <a:r>
              <a:rPr lang="en-US" sz="2200" dirty="0"/>
              <a:t>954-589-7352</a:t>
            </a:r>
          </a:p>
          <a:p>
            <a:pPr marL="0" indent="0">
              <a:buNone/>
            </a:pPr>
            <a:endParaRPr lang="en-US" sz="1300" dirty="0"/>
          </a:p>
          <a:p>
            <a:pPr marL="0" indent="0">
              <a:buNone/>
            </a:pPr>
            <a:r>
              <a:rPr lang="en-US" sz="2200" dirty="0"/>
              <a:t>Victor Gonzalez</a:t>
            </a:r>
          </a:p>
          <a:p>
            <a:pPr marL="0" indent="0">
              <a:buNone/>
            </a:pPr>
            <a:r>
              <a:rPr lang="en-US" sz="2200" dirty="0"/>
              <a:t>Property Coordinator</a:t>
            </a:r>
          </a:p>
          <a:p>
            <a:pPr marL="0" indent="0">
              <a:buNone/>
            </a:pPr>
            <a:r>
              <a:rPr lang="en-US" sz="2200" dirty="0"/>
              <a:t>954-559-0276</a:t>
            </a:r>
          </a:p>
          <a:p>
            <a:pPr marL="0" indent="0">
              <a:buNone/>
            </a:pPr>
            <a:endParaRPr lang="en-US" sz="2200" dirty="0"/>
          </a:p>
          <a:p>
            <a:pPr marL="0" indent="0">
              <a:buNone/>
            </a:pPr>
            <a:endParaRPr lang="en-US" sz="2400" dirty="0"/>
          </a:p>
        </p:txBody>
      </p:sp>
      <p:sp>
        <p:nvSpPr>
          <p:cNvPr id="4" name="Content Placeholder 3">
            <a:extLst>
              <a:ext uri="{FF2B5EF4-FFF2-40B4-BE49-F238E27FC236}">
                <a16:creationId xmlns:a16="http://schemas.microsoft.com/office/drawing/2014/main" id="{EC33E263-5436-4938-ACDD-BB05B410125D}"/>
              </a:ext>
            </a:extLst>
          </p:cNvPr>
          <p:cNvSpPr>
            <a:spLocks noGrp="1"/>
          </p:cNvSpPr>
          <p:nvPr>
            <p:ph sz="half" idx="2"/>
          </p:nvPr>
        </p:nvSpPr>
        <p:spPr/>
        <p:txBody>
          <a:bodyPr>
            <a:normAutofit fontScale="92500" lnSpcReduction="20000"/>
          </a:bodyPr>
          <a:lstStyle/>
          <a:p>
            <a:pPr marL="0" indent="0">
              <a:buNone/>
            </a:pPr>
            <a:r>
              <a:rPr lang="en-US" b="1" u="sng" dirty="0"/>
              <a:t>Deacon Interns</a:t>
            </a:r>
          </a:p>
          <a:p>
            <a:pPr marL="0" indent="0">
              <a:buNone/>
            </a:pPr>
            <a:r>
              <a:rPr lang="en-US" sz="2000" dirty="0"/>
              <a:t>Edwin Negron</a:t>
            </a:r>
          </a:p>
          <a:p>
            <a:pPr marL="0" indent="0">
              <a:buNone/>
            </a:pPr>
            <a:r>
              <a:rPr lang="en-US" sz="2000" dirty="0"/>
              <a:t>Community Mercy</a:t>
            </a:r>
          </a:p>
          <a:p>
            <a:pPr marL="0" indent="0">
              <a:buNone/>
            </a:pPr>
            <a:r>
              <a:rPr lang="en-US" sz="2200" dirty="0"/>
              <a:t>954-702-4301</a:t>
            </a:r>
          </a:p>
          <a:p>
            <a:pPr marL="0" indent="0">
              <a:buNone/>
            </a:pPr>
            <a:endParaRPr lang="en-US" sz="2200" dirty="0"/>
          </a:p>
          <a:p>
            <a:pPr marL="0" indent="0">
              <a:buNone/>
            </a:pPr>
            <a:r>
              <a:rPr lang="en-US" sz="2200" dirty="0"/>
              <a:t>Jerry McMurray</a:t>
            </a:r>
          </a:p>
          <a:p>
            <a:pPr marL="0" indent="0">
              <a:buNone/>
            </a:pPr>
            <a:r>
              <a:rPr lang="en-US" sz="2200" dirty="0"/>
              <a:t>Secretary</a:t>
            </a:r>
          </a:p>
          <a:p>
            <a:pPr marL="0" indent="0">
              <a:buNone/>
            </a:pPr>
            <a:r>
              <a:rPr lang="en-US" sz="2200" dirty="0"/>
              <a:t>954-547-7613</a:t>
            </a:r>
          </a:p>
          <a:p>
            <a:pPr marL="0" indent="0">
              <a:buNone/>
            </a:pPr>
            <a:endParaRPr lang="en-US" sz="2200" dirty="0"/>
          </a:p>
          <a:p>
            <a:pPr marL="0" indent="0">
              <a:buNone/>
            </a:pPr>
            <a:r>
              <a:rPr lang="en-US" sz="2200" dirty="0"/>
              <a:t>Chase Pepper</a:t>
            </a:r>
          </a:p>
          <a:p>
            <a:pPr marL="0" indent="0">
              <a:buNone/>
            </a:pPr>
            <a:r>
              <a:rPr lang="en-US" sz="2200" dirty="0"/>
              <a:t>Worship Life</a:t>
            </a:r>
          </a:p>
          <a:p>
            <a:pPr marL="0" indent="0">
              <a:buNone/>
            </a:pPr>
            <a:r>
              <a:rPr lang="en-US" sz="2200" dirty="0"/>
              <a:t>954-599-0170</a:t>
            </a:r>
          </a:p>
        </p:txBody>
      </p:sp>
    </p:spTree>
    <p:extLst>
      <p:ext uri="{BB962C8B-B14F-4D97-AF65-F5344CB8AC3E}">
        <p14:creationId xmlns:p14="http://schemas.microsoft.com/office/powerpoint/2010/main" val="2578315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ABD26-2D1C-4BB4-859F-130CF92823C7}"/>
              </a:ext>
            </a:extLst>
          </p:cNvPr>
          <p:cNvSpPr>
            <a:spLocks noGrp="1"/>
          </p:cNvSpPr>
          <p:nvPr>
            <p:ph type="title"/>
          </p:nvPr>
        </p:nvSpPr>
        <p:spPr/>
        <p:txBody>
          <a:bodyPr>
            <a:normAutofit/>
          </a:bodyPr>
          <a:lstStyle/>
          <a:p>
            <a:pPr algn="ctr"/>
            <a:r>
              <a:rPr lang="en-US" sz="3600" b="1" dirty="0"/>
              <a:t>Information  on Getting involved or Mercy Questions?</a:t>
            </a:r>
          </a:p>
        </p:txBody>
      </p:sp>
      <p:sp>
        <p:nvSpPr>
          <p:cNvPr id="3" name="Content Placeholder 2">
            <a:extLst>
              <a:ext uri="{FF2B5EF4-FFF2-40B4-BE49-F238E27FC236}">
                <a16:creationId xmlns:a16="http://schemas.microsoft.com/office/drawing/2014/main" id="{67A6AD81-8C49-420F-AE94-09338548443D}"/>
              </a:ext>
            </a:extLst>
          </p:cNvPr>
          <p:cNvSpPr>
            <a:spLocks noGrp="1"/>
          </p:cNvSpPr>
          <p:nvPr>
            <p:ph idx="1"/>
          </p:nvPr>
        </p:nvSpPr>
        <p:spPr/>
        <p:txBody>
          <a:bodyPr/>
          <a:lstStyle/>
          <a:p>
            <a:r>
              <a:rPr lang="en-US" dirty="0"/>
              <a:t>Questions on this presentation or general mercy questions</a:t>
            </a:r>
          </a:p>
          <a:p>
            <a:pPr lvl="1">
              <a:buFont typeface="Courier New" panose="02070309020205020404" pitchFamily="49" charset="0"/>
              <a:buChar char="o"/>
            </a:pPr>
            <a:r>
              <a:rPr lang="en-US" dirty="0"/>
              <a:t> Contact Mike Porter </a:t>
            </a:r>
          </a:p>
          <a:p>
            <a:pPr lvl="2"/>
            <a:r>
              <a:rPr lang="en-US" dirty="0"/>
              <a:t>954-817-7838 - Call or text</a:t>
            </a:r>
          </a:p>
          <a:p>
            <a:pPr lvl="2"/>
            <a:r>
              <a:rPr lang="en-US" dirty="0"/>
              <a:t>Email at </a:t>
            </a:r>
            <a:r>
              <a:rPr lang="en-US" dirty="0">
                <a:hlinkClick r:id="rId2"/>
              </a:rPr>
              <a:t>mpinstl@hotmail.com</a:t>
            </a:r>
            <a:endParaRPr lang="en-US" dirty="0"/>
          </a:p>
          <a:p>
            <a:r>
              <a:rPr lang="en-US" dirty="0"/>
              <a:t>Interested in getting involved?</a:t>
            </a:r>
          </a:p>
          <a:p>
            <a:pPr lvl="1">
              <a:buFont typeface="Courier New" panose="02070309020205020404" pitchFamily="49" charset="0"/>
              <a:buChar char="o"/>
            </a:pPr>
            <a:r>
              <a:rPr lang="en-US" dirty="0"/>
              <a:t> Contact any deacon for information – phone numbers on previous slide</a:t>
            </a:r>
          </a:p>
          <a:p>
            <a:pPr lvl="1">
              <a:buFont typeface="Courier New" panose="02070309020205020404" pitchFamily="49" charset="0"/>
              <a:buChar char="o"/>
            </a:pPr>
            <a:r>
              <a:rPr lang="en-US" dirty="0"/>
              <a:t> email at </a:t>
            </a:r>
            <a:r>
              <a:rPr lang="en-US" dirty="0">
                <a:hlinkClick r:id="rId3"/>
              </a:rPr>
              <a:t>deacons@christcovenant.cc</a:t>
            </a:r>
            <a:r>
              <a:rPr lang="en-US" dirty="0"/>
              <a:t> – goes to all deacons</a:t>
            </a:r>
          </a:p>
          <a:p>
            <a:pPr lvl="1">
              <a:buFont typeface="Courier New" panose="02070309020205020404" pitchFamily="49" charset="0"/>
              <a:buChar char="o"/>
            </a:pPr>
            <a:r>
              <a:rPr lang="en-US" dirty="0"/>
              <a:t> Deacons are in entryway before and after service</a:t>
            </a:r>
          </a:p>
          <a:p>
            <a:pPr lvl="1">
              <a:buFont typeface="Courier New" panose="02070309020205020404" pitchFamily="49" charset="0"/>
              <a:buChar char="o"/>
            </a:pPr>
            <a:endParaRPr lang="en-US" dirty="0"/>
          </a:p>
        </p:txBody>
      </p:sp>
    </p:spTree>
    <p:extLst>
      <p:ext uri="{BB962C8B-B14F-4D97-AF65-F5344CB8AC3E}">
        <p14:creationId xmlns:p14="http://schemas.microsoft.com/office/powerpoint/2010/main" val="2405000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FDFB4-4570-4133-809D-AD36DF59CFA7}"/>
              </a:ext>
            </a:extLst>
          </p:cNvPr>
          <p:cNvSpPr>
            <a:spLocks noGrp="1"/>
          </p:cNvSpPr>
          <p:nvPr>
            <p:ph type="title"/>
          </p:nvPr>
        </p:nvSpPr>
        <p:spPr/>
        <p:txBody>
          <a:bodyPr/>
          <a:lstStyle/>
          <a:p>
            <a:pPr algn="ctr"/>
            <a:r>
              <a:rPr lang="en-US" b="1" dirty="0"/>
              <a:t>Introduction/Overview Cont.</a:t>
            </a:r>
          </a:p>
        </p:txBody>
      </p:sp>
      <p:sp>
        <p:nvSpPr>
          <p:cNvPr id="3" name="Content Placeholder 2">
            <a:extLst>
              <a:ext uri="{FF2B5EF4-FFF2-40B4-BE49-F238E27FC236}">
                <a16:creationId xmlns:a16="http://schemas.microsoft.com/office/drawing/2014/main" id="{83FDC779-E6CD-4D18-8930-2D6450E1C046}"/>
              </a:ext>
            </a:extLst>
          </p:cNvPr>
          <p:cNvSpPr>
            <a:spLocks noGrp="1"/>
          </p:cNvSpPr>
          <p:nvPr>
            <p:ph idx="1"/>
          </p:nvPr>
        </p:nvSpPr>
        <p:spPr/>
        <p:txBody>
          <a:bodyPr>
            <a:normAutofit lnSpcReduction="10000"/>
          </a:bodyPr>
          <a:lstStyle/>
          <a:p>
            <a:pPr lvl="1">
              <a:buFont typeface="Courier New" panose="02070309020205020404" pitchFamily="49" charset="0"/>
              <a:buChar char="o"/>
            </a:pPr>
            <a:r>
              <a:rPr lang="en-US" sz="3600" dirty="0"/>
              <a:t> How we are able to fund this</a:t>
            </a:r>
          </a:p>
          <a:p>
            <a:pPr lvl="1">
              <a:buFont typeface="Courier New" panose="02070309020205020404" pitchFamily="49" charset="0"/>
              <a:buChar char="o"/>
            </a:pPr>
            <a:r>
              <a:rPr lang="en-US" sz="3600" dirty="0"/>
              <a:t> How mercy is distributed</a:t>
            </a:r>
          </a:p>
          <a:p>
            <a:pPr lvl="1">
              <a:buFont typeface="Courier New" panose="02070309020205020404" pitchFamily="49" charset="0"/>
              <a:buChar char="o"/>
            </a:pPr>
            <a:r>
              <a:rPr lang="en-US" sz="3600" dirty="0"/>
              <a:t> Mercy ministries explained</a:t>
            </a:r>
          </a:p>
          <a:p>
            <a:pPr lvl="1">
              <a:buFont typeface="Courier New" panose="02070309020205020404" pitchFamily="49" charset="0"/>
              <a:buChar char="o"/>
            </a:pPr>
            <a:r>
              <a:rPr lang="en-US" sz="3600" dirty="0"/>
              <a:t> Mercy distributions YTD</a:t>
            </a:r>
          </a:p>
          <a:p>
            <a:pPr lvl="1">
              <a:buFont typeface="Courier New" panose="02070309020205020404" pitchFamily="49" charset="0"/>
              <a:buChar char="o"/>
            </a:pPr>
            <a:r>
              <a:rPr lang="en-US" sz="3600" dirty="0"/>
              <a:t> How to donate</a:t>
            </a:r>
          </a:p>
          <a:p>
            <a:pPr lvl="1">
              <a:buFont typeface="Courier New" panose="02070309020205020404" pitchFamily="49" charset="0"/>
              <a:buChar char="o"/>
            </a:pPr>
            <a:r>
              <a:rPr lang="en-US" sz="3600" dirty="0"/>
              <a:t> How to request mercy assistance</a:t>
            </a:r>
          </a:p>
          <a:p>
            <a:pPr lvl="1">
              <a:buFont typeface="Courier New" panose="02070309020205020404" pitchFamily="49" charset="0"/>
              <a:buChar char="o"/>
            </a:pPr>
            <a:r>
              <a:rPr lang="en-US" sz="3600" dirty="0"/>
              <a:t> Deacon contact info</a:t>
            </a:r>
          </a:p>
          <a:p>
            <a:pPr lvl="1">
              <a:buFont typeface="Courier New" panose="02070309020205020404" pitchFamily="49" charset="0"/>
              <a:buChar char="o"/>
            </a:pPr>
            <a:r>
              <a:rPr lang="en-US" sz="3600" dirty="0"/>
              <a:t> How to get involved or questions</a:t>
            </a:r>
          </a:p>
          <a:p>
            <a:pPr lvl="1">
              <a:buFont typeface="Courier New" panose="02070309020205020404" pitchFamily="49" charset="0"/>
              <a:buChar char="o"/>
            </a:pPr>
            <a:endParaRPr lang="en-US" sz="3200" dirty="0"/>
          </a:p>
        </p:txBody>
      </p:sp>
    </p:spTree>
    <p:extLst>
      <p:ext uri="{BB962C8B-B14F-4D97-AF65-F5344CB8AC3E}">
        <p14:creationId xmlns:p14="http://schemas.microsoft.com/office/powerpoint/2010/main" val="2155642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09356-863D-4FE3-A326-60D8E5BC65CD}"/>
              </a:ext>
            </a:extLst>
          </p:cNvPr>
          <p:cNvSpPr>
            <a:spLocks noGrp="1"/>
          </p:cNvSpPr>
          <p:nvPr>
            <p:ph type="title"/>
          </p:nvPr>
        </p:nvSpPr>
        <p:spPr/>
        <p:txBody>
          <a:bodyPr/>
          <a:lstStyle/>
          <a:p>
            <a:pPr algn="ctr"/>
            <a:r>
              <a:rPr lang="en-US" b="1" dirty="0"/>
              <a:t>CCC has Always Distributed Mercy</a:t>
            </a:r>
          </a:p>
        </p:txBody>
      </p:sp>
      <p:sp>
        <p:nvSpPr>
          <p:cNvPr id="3" name="Content Placeholder 2">
            <a:extLst>
              <a:ext uri="{FF2B5EF4-FFF2-40B4-BE49-F238E27FC236}">
                <a16:creationId xmlns:a16="http://schemas.microsoft.com/office/drawing/2014/main" id="{BF470CB5-4C12-46D8-B21F-EA623866E635}"/>
              </a:ext>
            </a:extLst>
          </p:cNvPr>
          <p:cNvSpPr>
            <a:spLocks noGrp="1"/>
          </p:cNvSpPr>
          <p:nvPr>
            <p:ph idx="1"/>
          </p:nvPr>
        </p:nvSpPr>
        <p:spPr/>
        <p:txBody>
          <a:bodyPr>
            <a:normAutofit/>
          </a:bodyPr>
          <a:lstStyle/>
          <a:p>
            <a:r>
              <a:rPr lang="en-US" sz="3600" dirty="0"/>
              <a:t>Congregation member support</a:t>
            </a:r>
          </a:p>
          <a:p>
            <a:r>
              <a:rPr lang="en-US" sz="3600" dirty="0"/>
              <a:t>Sister churches</a:t>
            </a:r>
          </a:p>
          <a:p>
            <a:r>
              <a:rPr lang="en-US" sz="3600" dirty="0"/>
              <a:t>Local community</a:t>
            </a:r>
          </a:p>
          <a:p>
            <a:r>
              <a:rPr lang="en-US" sz="3600" dirty="0"/>
              <a:t>Disaster relief organizations</a:t>
            </a:r>
          </a:p>
          <a:p>
            <a:r>
              <a:rPr lang="en-US" sz="3600" dirty="0"/>
              <a:t>Personal experience</a:t>
            </a:r>
          </a:p>
          <a:p>
            <a:endParaRPr lang="en-US" sz="3600" dirty="0"/>
          </a:p>
        </p:txBody>
      </p:sp>
    </p:spTree>
    <p:extLst>
      <p:ext uri="{BB962C8B-B14F-4D97-AF65-F5344CB8AC3E}">
        <p14:creationId xmlns:p14="http://schemas.microsoft.com/office/powerpoint/2010/main" val="1737036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38DCF-81D8-45CD-92B2-7485D65C13D8}"/>
              </a:ext>
            </a:extLst>
          </p:cNvPr>
          <p:cNvSpPr>
            <a:spLocks noGrp="1"/>
          </p:cNvSpPr>
          <p:nvPr>
            <p:ph type="title"/>
          </p:nvPr>
        </p:nvSpPr>
        <p:spPr/>
        <p:txBody>
          <a:bodyPr/>
          <a:lstStyle/>
          <a:p>
            <a:pPr algn="ctr"/>
            <a:r>
              <a:rPr lang="en-US" b="1" dirty="0"/>
              <a:t>Why Christ Covenant Does Mercy</a:t>
            </a:r>
          </a:p>
        </p:txBody>
      </p:sp>
      <p:sp>
        <p:nvSpPr>
          <p:cNvPr id="3" name="Content Placeholder 2">
            <a:extLst>
              <a:ext uri="{FF2B5EF4-FFF2-40B4-BE49-F238E27FC236}">
                <a16:creationId xmlns:a16="http://schemas.microsoft.com/office/drawing/2014/main" id="{34EEBE99-4A9D-4198-9233-BE79E9B78277}"/>
              </a:ext>
            </a:extLst>
          </p:cNvPr>
          <p:cNvSpPr>
            <a:spLocks noGrp="1"/>
          </p:cNvSpPr>
          <p:nvPr>
            <p:ph idx="1"/>
          </p:nvPr>
        </p:nvSpPr>
        <p:spPr>
          <a:xfrm>
            <a:off x="838200" y="1779905"/>
            <a:ext cx="10515600" cy="4351338"/>
          </a:xfrm>
        </p:spPr>
        <p:txBody>
          <a:bodyPr>
            <a:normAutofit lnSpcReduction="10000"/>
          </a:bodyPr>
          <a:lstStyle/>
          <a:p>
            <a:r>
              <a:rPr lang="en-US" sz="3600" dirty="0"/>
              <a:t>Christ commanded us care for the poor</a:t>
            </a:r>
          </a:p>
          <a:p>
            <a:pPr lvl="1">
              <a:buFont typeface="Courier New" panose="02070309020205020404" pitchFamily="49" charset="0"/>
              <a:buChar char="o"/>
            </a:pPr>
            <a:r>
              <a:rPr lang="en-US" sz="3200" b="0" i="0" dirty="0">
                <a:solidFill>
                  <a:srgbClr val="000000"/>
                </a:solidFill>
                <a:effectLst/>
                <a:latin typeface="Brandon"/>
              </a:rPr>
              <a:t> Luke 3:10-11; </a:t>
            </a:r>
            <a:r>
              <a:rPr lang="en-US" sz="3200" b="0" i="0" dirty="0">
                <a:solidFill>
                  <a:srgbClr val="000000"/>
                </a:solidFill>
                <a:effectLst/>
                <a:latin typeface="Calibri (Body)"/>
                <a:cs typeface="Calibri" panose="020F0502020204030204" pitchFamily="34" charset="0"/>
              </a:rPr>
              <a:t>And the crowds asked him, “What then shall we do?” And he answered them, “Whoever has two tunics is to share with him who has none, and whoever has food is to do likewise.”</a:t>
            </a:r>
            <a:endParaRPr lang="en-US" sz="3200" dirty="0">
              <a:latin typeface="Calibri (Body)"/>
              <a:cs typeface="Calibri" panose="020F0502020204030204" pitchFamily="34" charset="0"/>
            </a:endParaRPr>
          </a:p>
          <a:p>
            <a:r>
              <a:rPr lang="en-US" sz="3600" dirty="0"/>
              <a:t>CCC is a gospel community in word and deed</a:t>
            </a:r>
          </a:p>
          <a:p>
            <a:pPr lvl="1">
              <a:buFont typeface="Courier New" panose="02070309020205020404" pitchFamily="49" charset="0"/>
              <a:buChar char="o"/>
            </a:pPr>
            <a:r>
              <a:rPr lang="en-US" sz="3200" dirty="0"/>
              <a:t> Share the gospel, talk about the love of Christ</a:t>
            </a:r>
          </a:p>
          <a:p>
            <a:pPr lvl="1">
              <a:buFont typeface="Courier New" panose="02070309020205020404" pitchFamily="49" charset="0"/>
              <a:buChar char="o"/>
            </a:pPr>
            <a:r>
              <a:rPr lang="en-US" sz="3200" dirty="0"/>
              <a:t> Show the love of Christ by caring for physical needs</a:t>
            </a:r>
          </a:p>
          <a:p>
            <a:pPr lvl="1">
              <a:buFont typeface="Courier New" panose="02070309020205020404" pitchFamily="49" charset="0"/>
              <a:buChar char="o"/>
            </a:pPr>
            <a:r>
              <a:rPr lang="en-US" sz="3200" dirty="0"/>
              <a:t> Much more powerful</a:t>
            </a:r>
          </a:p>
          <a:p>
            <a:pPr algn="l"/>
            <a:endParaRPr lang="en-US" b="0" i="0" dirty="0">
              <a:solidFill>
                <a:srgbClr val="000000"/>
              </a:solidFill>
              <a:effectLst/>
              <a:latin typeface="Charter"/>
            </a:endParaRPr>
          </a:p>
          <a:p>
            <a:pPr algn="l"/>
            <a:endParaRPr lang="en-US" b="0" i="0" dirty="0">
              <a:solidFill>
                <a:srgbClr val="000000"/>
              </a:solidFill>
              <a:effectLst/>
              <a:latin typeface="Charter"/>
            </a:endParaRPr>
          </a:p>
          <a:p>
            <a:endParaRPr lang="en-US" dirty="0"/>
          </a:p>
        </p:txBody>
      </p:sp>
    </p:spTree>
    <p:extLst>
      <p:ext uri="{BB962C8B-B14F-4D97-AF65-F5344CB8AC3E}">
        <p14:creationId xmlns:p14="http://schemas.microsoft.com/office/powerpoint/2010/main" val="3000376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6EEB5-B19B-4CDA-BB3C-E2B19E692307}"/>
              </a:ext>
            </a:extLst>
          </p:cNvPr>
          <p:cNvSpPr>
            <a:spLocks noGrp="1"/>
          </p:cNvSpPr>
          <p:nvPr>
            <p:ph type="title"/>
          </p:nvPr>
        </p:nvSpPr>
        <p:spPr/>
        <p:txBody>
          <a:bodyPr/>
          <a:lstStyle/>
          <a:p>
            <a:pPr algn="ctr"/>
            <a:r>
              <a:rPr lang="en-US" b="1" dirty="0"/>
              <a:t>Why Christ Covenant Does Mercy cont.</a:t>
            </a:r>
            <a:endParaRPr lang="en-US" dirty="0"/>
          </a:p>
        </p:txBody>
      </p:sp>
      <p:sp>
        <p:nvSpPr>
          <p:cNvPr id="3" name="Content Placeholder 2">
            <a:extLst>
              <a:ext uri="{FF2B5EF4-FFF2-40B4-BE49-F238E27FC236}">
                <a16:creationId xmlns:a16="http://schemas.microsoft.com/office/drawing/2014/main" id="{CCE49127-6396-4989-8C88-32D8E9CBE40C}"/>
              </a:ext>
            </a:extLst>
          </p:cNvPr>
          <p:cNvSpPr>
            <a:spLocks noGrp="1"/>
          </p:cNvSpPr>
          <p:nvPr>
            <p:ph idx="1"/>
          </p:nvPr>
        </p:nvSpPr>
        <p:spPr/>
        <p:txBody>
          <a:bodyPr/>
          <a:lstStyle/>
          <a:p>
            <a:r>
              <a:rPr lang="en-US" sz="3600" b="0" i="0" dirty="0">
                <a:solidFill>
                  <a:srgbClr val="000000"/>
                </a:solidFill>
                <a:effectLst/>
                <a:latin typeface="Brandon"/>
              </a:rPr>
              <a:t>James 2:14-17 </a:t>
            </a:r>
            <a:r>
              <a:rPr lang="en-US" sz="3600" b="0" i="0" dirty="0">
                <a:solidFill>
                  <a:srgbClr val="000000"/>
                </a:solidFill>
                <a:effectLst/>
                <a:latin typeface="Charter"/>
              </a:rPr>
              <a:t>"Suppose a brother or a sister is without clothes and daily food. If one of you says to them, 'Go in peace; keep warm and well fed,' but does nothing about their physical needs, what good is it? In the same way, faith by itself, if it is not accompanied by action, is dead.“</a:t>
            </a:r>
          </a:p>
          <a:p>
            <a:pPr lvl="1">
              <a:buFont typeface="Courier New" panose="02070309020205020404" pitchFamily="49" charset="0"/>
              <a:buChar char="o"/>
            </a:pPr>
            <a:r>
              <a:rPr lang="en-US" sz="3200" dirty="0"/>
              <a:t> Talk about the love of Christ &amp; show it</a:t>
            </a:r>
          </a:p>
        </p:txBody>
      </p:sp>
    </p:spTree>
    <p:extLst>
      <p:ext uri="{BB962C8B-B14F-4D97-AF65-F5344CB8AC3E}">
        <p14:creationId xmlns:p14="http://schemas.microsoft.com/office/powerpoint/2010/main" val="401191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FEEF8-ED23-4059-8A48-79E123C57930}"/>
              </a:ext>
            </a:extLst>
          </p:cNvPr>
          <p:cNvSpPr>
            <a:spLocks noGrp="1"/>
          </p:cNvSpPr>
          <p:nvPr>
            <p:ph type="title"/>
          </p:nvPr>
        </p:nvSpPr>
        <p:spPr/>
        <p:txBody>
          <a:bodyPr/>
          <a:lstStyle/>
          <a:p>
            <a:pPr algn="ctr"/>
            <a:r>
              <a:rPr lang="en-US" b="1" dirty="0"/>
              <a:t>Who We Help</a:t>
            </a:r>
          </a:p>
        </p:txBody>
      </p:sp>
      <p:sp>
        <p:nvSpPr>
          <p:cNvPr id="3" name="Content Placeholder 2">
            <a:extLst>
              <a:ext uri="{FF2B5EF4-FFF2-40B4-BE49-F238E27FC236}">
                <a16:creationId xmlns:a16="http://schemas.microsoft.com/office/drawing/2014/main" id="{116C94F2-5FD1-4455-B878-28EA1A88D2FC}"/>
              </a:ext>
            </a:extLst>
          </p:cNvPr>
          <p:cNvSpPr>
            <a:spLocks noGrp="1"/>
          </p:cNvSpPr>
          <p:nvPr>
            <p:ph idx="1"/>
          </p:nvPr>
        </p:nvSpPr>
        <p:spPr/>
        <p:txBody>
          <a:bodyPr>
            <a:normAutofit/>
          </a:bodyPr>
          <a:lstStyle/>
          <a:p>
            <a:pPr algn="l"/>
            <a:r>
              <a:rPr lang="en-US" sz="3600" b="0" i="0" dirty="0">
                <a:solidFill>
                  <a:srgbClr val="000000"/>
                </a:solidFill>
                <a:effectLst/>
                <a:latin typeface="Charter"/>
              </a:rPr>
              <a:t>Our congregation first</a:t>
            </a:r>
          </a:p>
          <a:p>
            <a:pPr lvl="1">
              <a:buFont typeface="Courier New" panose="02070309020205020404" pitchFamily="49" charset="0"/>
              <a:buChar char="o"/>
            </a:pPr>
            <a:r>
              <a:rPr lang="en-US" sz="3200" dirty="0">
                <a:solidFill>
                  <a:srgbClr val="000000"/>
                </a:solidFill>
                <a:latin typeface="Charter"/>
              </a:rPr>
              <a:t> Less need here, especially prior to pandemic</a:t>
            </a:r>
          </a:p>
          <a:p>
            <a:r>
              <a:rPr lang="en-US" sz="3600" dirty="0">
                <a:solidFill>
                  <a:srgbClr val="000000"/>
                </a:solidFill>
                <a:latin typeface="Charter"/>
              </a:rPr>
              <a:t>3 sister churches – Naples, Ft. Lauderdale, Miami</a:t>
            </a:r>
          </a:p>
          <a:p>
            <a:pPr lvl="1">
              <a:buFont typeface="Courier New" panose="02070309020205020404" pitchFamily="49" charset="0"/>
              <a:buChar char="o"/>
            </a:pPr>
            <a:r>
              <a:rPr lang="en-US" sz="3200" b="0" i="0" dirty="0">
                <a:solidFill>
                  <a:srgbClr val="000000"/>
                </a:solidFill>
                <a:effectLst/>
                <a:latin typeface="Charter"/>
              </a:rPr>
              <a:t> CCC planted these churches</a:t>
            </a:r>
          </a:p>
          <a:p>
            <a:pPr lvl="1">
              <a:buFont typeface="Courier New" panose="02070309020205020404" pitchFamily="49" charset="0"/>
              <a:buChar char="o"/>
            </a:pPr>
            <a:r>
              <a:rPr lang="en-US" sz="3200" dirty="0">
                <a:solidFill>
                  <a:srgbClr val="000000"/>
                </a:solidFill>
                <a:latin typeface="Charter"/>
              </a:rPr>
              <a:t> Pastors attended Lamp Seminary</a:t>
            </a:r>
          </a:p>
          <a:p>
            <a:pPr lvl="1">
              <a:buFont typeface="Courier New" panose="02070309020205020404" pitchFamily="49" charset="0"/>
              <a:buChar char="o"/>
            </a:pPr>
            <a:r>
              <a:rPr lang="en-US" sz="3200" b="0" i="0" dirty="0">
                <a:solidFill>
                  <a:srgbClr val="000000"/>
                </a:solidFill>
                <a:effectLst/>
                <a:latin typeface="Charter"/>
              </a:rPr>
              <a:t> Very poor congregations</a:t>
            </a:r>
          </a:p>
          <a:p>
            <a:pPr lvl="1">
              <a:buFont typeface="Courier New" panose="02070309020205020404" pitchFamily="49" charset="0"/>
              <a:buChar char="o"/>
            </a:pPr>
            <a:r>
              <a:rPr lang="en-US" sz="3200" b="0" i="0" dirty="0">
                <a:solidFill>
                  <a:srgbClr val="000000"/>
                </a:solidFill>
                <a:effectLst/>
                <a:latin typeface="Charter"/>
              </a:rPr>
              <a:t> Historically, 150 families in need</a:t>
            </a:r>
          </a:p>
          <a:p>
            <a:pPr lvl="1">
              <a:buFont typeface="Courier New" panose="02070309020205020404" pitchFamily="49" charset="0"/>
              <a:buChar char="o"/>
            </a:pPr>
            <a:r>
              <a:rPr lang="en-US" sz="3200" dirty="0">
                <a:solidFill>
                  <a:srgbClr val="000000"/>
                </a:solidFill>
                <a:latin typeface="Charter"/>
              </a:rPr>
              <a:t> Largely employed by service industry</a:t>
            </a:r>
            <a:endParaRPr lang="en-US" sz="3200" b="0" i="0" dirty="0">
              <a:solidFill>
                <a:srgbClr val="000000"/>
              </a:solidFill>
              <a:effectLst/>
              <a:latin typeface="Charter"/>
            </a:endParaRPr>
          </a:p>
        </p:txBody>
      </p:sp>
    </p:spTree>
    <p:extLst>
      <p:ext uri="{BB962C8B-B14F-4D97-AF65-F5344CB8AC3E}">
        <p14:creationId xmlns:p14="http://schemas.microsoft.com/office/powerpoint/2010/main" val="2199394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AFE34-ACE3-496E-A089-7AE880142ABD}"/>
              </a:ext>
            </a:extLst>
          </p:cNvPr>
          <p:cNvSpPr>
            <a:spLocks noGrp="1"/>
          </p:cNvSpPr>
          <p:nvPr>
            <p:ph type="title"/>
          </p:nvPr>
        </p:nvSpPr>
        <p:spPr/>
        <p:txBody>
          <a:bodyPr/>
          <a:lstStyle/>
          <a:p>
            <a:pPr algn="ctr"/>
            <a:r>
              <a:rPr lang="en-US" b="1" dirty="0"/>
              <a:t>Who We Help cont.</a:t>
            </a:r>
            <a:endParaRPr lang="en-US" dirty="0"/>
          </a:p>
        </p:txBody>
      </p:sp>
      <p:sp>
        <p:nvSpPr>
          <p:cNvPr id="3" name="Content Placeholder 2">
            <a:extLst>
              <a:ext uri="{FF2B5EF4-FFF2-40B4-BE49-F238E27FC236}">
                <a16:creationId xmlns:a16="http://schemas.microsoft.com/office/drawing/2014/main" id="{D9CFD0A7-7FA9-42C9-AF8B-8AD41B9C062A}"/>
              </a:ext>
            </a:extLst>
          </p:cNvPr>
          <p:cNvSpPr>
            <a:spLocks noGrp="1"/>
          </p:cNvSpPr>
          <p:nvPr>
            <p:ph idx="1"/>
          </p:nvPr>
        </p:nvSpPr>
        <p:spPr/>
        <p:txBody>
          <a:bodyPr>
            <a:normAutofit fontScale="92500"/>
          </a:bodyPr>
          <a:lstStyle/>
          <a:p>
            <a:r>
              <a:rPr lang="en-US" sz="3600" dirty="0"/>
              <a:t>Local community</a:t>
            </a:r>
          </a:p>
          <a:p>
            <a:pPr lvl="1">
              <a:buFont typeface="Courier New" panose="02070309020205020404" pitchFamily="49" charset="0"/>
              <a:buChar char="o"/>
            </a:pPr>
            <a:r>
              <a:rPr lang="en-US" sz="3200" dirty="0"/>
              <a:t> Outreach – walk-ins</a:t>
            </a:r>
          </a:p>
          <a:p>
            <a:pPr lvl="1">
              <a:buFont typeface="Courier New" panose="02070309020205020404" pitchFamily="49" charset="0"/>
              <a:buChar char="o"/>
            </a:pPr>
            <a:r>
              <a:rPr lang="en-US" sz="3200" dirty="0"/>
              <a:t> Friends/neighbors of church members</a:t>
            </a:r>
          </a:p>
          <a:p>
            <a:pPr lvl="1">
              <a:buFont typeface="Courier New" panose="02070309020205020404" pitchFamily="49" charset="0"/>
              <a:buChar char="o"/>
            </a:pPr>
            <a:r>
              <a:rPr lang="en-US" sz="3200" dirty="0"/>
              <a:t> 2 Hope Women’s Centers – Ft. Lauderdale</a:t>
            </a:r>
          </a:p>
          <a:p>
            <a:pPr lvl="2">
              <a:buFont typeface="Wingdings" panose="05000000000000000000" pitchFamily="2" charset="2"/>
              <a:buChar char="§"/>
            </a:pPr>
            <a:r>
              <a:rPr lang="en-US" sz="2800" dirty="0"/>
              <a:t> Free pregnancy tests</a:t>
            </a:r>
          </a:p>
          <a:p>
            <a:pPr lvl="2">
              <a:buFont typeface="Wingdings" panose="05000000000000000000" pitchFamily="2" charset="2"/>
              <a:buChar char="§"/>
            </a:pPr>
            <a:r>
              <a:rPr lang="en-US" sz="2800" dirty="0"/>
              <a:t> Counseling – Benefits acquisition assistance</a:t>
            </a:r>
          </a:p>
          <a:p>
            <a:pPr lvl="2">
              <a:buFont typeface="Wingdings" panose="05000000000000000000" pitchFamily="2" charset="2"/>
              <a:buChar char="§"/>
            </a:pPr>
            <a:r>
              <a:rPr lang="en-US" sz="2800" dirty="0"/>
              <a:t> Alternative to abortion in a non-judgmental, loving, &amp; Christian way</a:t>
            </a:r>
          </a:p>
          <a:p>
            <a:pPr lvl="1">
              <a:buFont typeface="Courier New" panose="02070309020205020404" pitchFamily="49" charset="0"/>
              <a:buChar char="o"/>
            </a:pPr>
            <a:endParaRPr lang="en-US" sz="3200" dirty="0"/>
          </a:p>
          <a:p>
            <a:r>
              <a:rPr lang="en-US" sz="3600" dirty="0"/>
              <a:t>Disaster relief organizations</a:t>
            </a:r>
          </a:p>
          <a:p>
            <a:pPr marL="457200" lvl="1" indent="0">
              <a:buNone/>
            </a:pPr>
            <a:endParaRPr lang="en-US" sz="3200" dirty="0"/>
          </a:p>
          <a:p>
            <a:pPr lvl="1">
              <a:buFont typeface="Courier New" panose="02070309020205020404" pitchFamily="49" charset="0"/>
              <a:buChar char="o"/>
            </a:pPr>
            <a:endParaRPr lang="en-US" sz="3200" dirty="0"/>
          </a:p>
          <a:p>
            <a:pPr lvl="1">
              <a:buFont typeface="Courier New" panose="02070309020205020404" pitchFamily="49" charset="0"/>
              <a:buChar char="o"/>
            </a:pPr>
            <a:endParaRPr lang="en-US" dirty="0"/>
          </a:p>
          <a:p>
            <a:pPr lvl="1">
              <a:buFont typeface="Courier New" panose="02070309020205020404" pitchFamily="49" charset="0"/>
              <a:buChar char="o"/>
            </a:pPr>
            <a:endParaRPr lang="en-US" dirty="0"/>
          </a:p>
        </p:txBody>
      </p:sp>
    </p:spTree>
    <p:extLst>
      <p:ext uri="{BB962C8B-B14F-4D97-AF65-F5344CB8AC3E}">
        <p14:creationId xmlns:p14="http://schemas.microsoft.com/office/powerpoint/2010/main" val="4190947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C5A89-D3FA-41CE-B947-42BA25FB4BBC}"/>
              </a:ext>
            </a:extLst>
          </p:cNvPr>
          <p:cNvSpPr>
            <a:spLocks noGrp="1"/>
          </p:cNvSpPr>
          <p:nvPr>
            <p:ph type="title"/>
          </p:nvPr>
        </p:nvSpPr>
        <p:spPr/>
        <p:txBody>
          <a:bodyPr/>
          <a:lstStyle/>
          <a:p>
            <a:pPr algn="ctr"/>
            <a:r>
              <a:rPr lang="en-US" b="1" dirty="0"/>
              <a:t>How we are able to fund this</a:t>
            </a:r>
          </a:p>
        </p:txBody>
      </p:sp>
      <p:sp>
        <p:nvSpPr>
          <p:cNvPr id="3" name="Content Placeholder 2">
            <a:extLst>
              <a:ext uri="{FF2B5EF4-FFF2-40B4-BE49-F238E27FC236}">
                <a16:creationId xmlns:a16="http://schemas.microsoft.com/office/drawing/2014/main" id="{618DAF29-126B-4DD5-9433-F10FB519EE0F}"/>
              </a:ext>
            </a:extLst>
          </p:cNvPr>
          <p:cNvSpPr>
            <a:spLocks noGrp="1"/>
          </p:cNvSpPr>
          <p:nvPr>
            <p:ph idx="1"/>
          </p:nvPr>
        </p:nvSpPr>
        <p:spPr/>
        <p:txBody>
          <a:bodyPr>
            <a:normAutofit/>
          </a:bodyPr>
          <a:lstStyle/>
          <a:p>
            <a:r>
              <a:rPr lang="en-US" sz="3600" dirty="0"/>
              <a:t>Exclusively through donations</a:t>
            </a:r>
          </a:p>
          <a:p>
            <a:r>
              <a:rPr lang="en-US" sz="3600" dirty="0"/>
              <a:t>Deacons maintain a mercy bank account</a:t>
            </a:r>
          </a:p>
          <a:p>
            <a:pPr lvl="1">
              <a:buFont typeface="Courier New" panose="02070309020205020404" pitchFamily="49" charset="0"/>
              <a:buChar char="o"/>
            </a:pPr>
            <a:r>
              <a:rPr lang="en-US" sz="2800" dirty="0"/>
              <a:t> </a:t>
            </a:r>
            <a:r>
              <a:rPr lang="en-US" sz="3200" dirty="0"/>
              <a:t>Separate from tithes/offerings</a:t>
            </a:r>
          </a:p>
          <a:p>
            <a:pPr lvl="1">
              <a:buFont typeface="Courier New" panose="02070309020205020404" pitchFamily="49" charset="0"/>
              <a:buChar char="o"/>
            </a:pPr>
            <a:r>
              <a:rPr lang="en-US" sz="3200" dirty="0"/>
              <a:t> Alms for the poor/mercy</a:t>
            </a:r>
          </a:p>
          <a:p>
            <a:pPr lvl="1">
              <a:buFont typeface="Courier New" panose="02070309020205020404" pitchFamily="49" charset="0"/>
              <a:buChar char="o"/>
            </a:pPr>
            <a:r>
              <a:rPr lang="en-US" sz="3200" dirty="0"/>
              <a:t> Very thankful for your generous donations/mercy support</a:t>
            </a:r>
          </a:p>
          <a:p>
            <a:pPr lvl="1">
              <a:buFont typeface="Courier New" panose="02070309020205020404" pitchFamily="49" charset="0"/>
              <a:buChar char="o"/>
            </a:pPr>
            <a:r>
              <a:rPr lang="en-US" sz="3200" dirty="0"/>
              <a:t> God continuously blesses these mercy ministries</a:t>
            </a:r>
          </a:p>
          <a:p>
            <a:pPr lvl="1">
              <a:buFont typeface="Courier New" panose="02070309020205020404" pitchFamily="49" charset="0"/>
              <a:buChar char="o"/>
            </a:pPr>
            <a:r>
              <a:rPr lang="en-US" sz="3200" dirty="0"/>
              <a:t> Amazed at what God does through our small church</a:t>
            </a:r>
          </a:p>
        </p:txBody>
      </p:sp>
    </p:spTree>
    <p:extLst>
      <p:ext uri="{BB962C8B-B14F-4D97-AF65-F5344CB8AC3E}">
        <p14:creationId xmlns:p14="http://schemas.microsoft.com/office/powerpoint/2010/main" val="4107109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8563</TotalTime>
  <Words>1248</Words>
  <Application>Microsoft Office PowerPoint</Application>
  <PresentationFormat>Widescreen</PresentationFormat>
  <Paragraphs>217</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Brandon</vt:lpstr>
      <vt:lpstr>Calibri</vt:lpstr>
      <vt:lpstr>Calibri (Body)</vt:lpstr>
      <vt:lpstr>Calibri Light</vt:lpstr>
      <vt:lpstr>Charter</vt:lpstr>
      <vt:lpstr>Courier New</vt:lpstr>
      <vt:lpstr>Wingdings</vt:lpstr>
      <vt:lpstr>Office Theme</vt:lpstr>
      <vt:lpstr>Christ Covenant Church Mercy Minute</vt:lpstr>
      <vt:lpstr>Introduction/Overview</vt:lpstr>
      <vt:lpstr>Introduction/Overview Cont.</vt:lpstr>
      <vt:lpstr>CCC has Always Distributed Mercy</vt:lpstr>
      <vt:lpstr>Why Christ Covenant Does Mercy</vt:lpstr>
      <vt:lpstr>Why Christ Covenant Does Mercy cont.</vt:lpstr>
      <vt:lpstr>Who We Help</vt:lpstr>
      <vt:lpstr>Who We Help cont.</vt:lpstr>
      <vt:lpstr>How we are able to fund this</vt:lpstr>
      <vt:lpstr>How Mercy is Distributed</vt:lpstr>
      <vt:lpstr>How Mercy is Distributed cont.</vt:lpstr>
      <vt:lpstr>How Mercy is Distributed cont.</vt:lpstr>
      <vt:lpstr>Mercy Ministries Explained</vt:lpstr>
      <vt:lpstr>Mercy Ministries Explained cont.</vt:lpstr>
      <vt:lpstr>Mercy Ministries Explained cont.</vt:lpstr>
      <vt:lpstr>Mercy Ministries Explained cont.</vt:lpstr>
      <vt:lpstr>Mercy Distributions - YTD</vt:lpstr>
      <vt:lpstr>How to Donate</vt:lpstr>
      <vt:lpstr>How to Donate cont.</vt:lpstr>
      <vt:lpstr>How to Donate cont.</vt:lpstr>
      <vt:lpstr>How to Donate cont.</vt:lpstr>
      <vt:lpstr>How to Request Mercy</vt:lpstr>
      <vt:lpstr>Deacon Contact Info</vt:lpstr>
      <vt:lpstr>Information  on Getting involved or Mercy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 Covenant Church Mercy Minute</dc:title>
  <dc:creator>Mike Porter</dc:creator>
  <cp:lastModifiedBy>Mike Porter</cp:lastModifiedBy>
  <cp:revision>77</cp:revision>
  <dcterms:created xsi:type="dcterms:W3CDTF">2020-08-19T18:03:25Z</dcterms:created>
  <dcterms:modified xsi:type="dcterms:W3CDTF">2020-08-27T14:59:19Z</dcterms:modified>
</cp:coreProperties>
</file>